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93" r:id="rId3"/>
    <p:sldId id="294" r:id="rId4"/>
    <p:sldId id="295" r:id="rId5"/>
    <p:sldId id="257" r:id="rId6"/>
    <p:sldId id="297" r:id="rId7"/>
    <p:sldId id="296" r:id="rId8"/>
    <p:sldId id="298" r:id="rId9"/>
    <p:sldId id="299" r:id="rId10"/>
    <p:sldId id="258" r:id="rId11"/>
    <p:sldId id="273" r:id="rId12"/>
    <p:sldId id="274" r:id="rId13"/>
    <p:sldId id="301" r:id="rId14"/>
    <p:sldId id="302" r:id="rId15"/>
    <p:sldId id="304" r:id="rId16"/>
    <p:sldId id="305" r:id="rId17"/>
    <p:sldId id="313" r:id="rId18"/>
    <p:sldId id="303" r:id="rId19"/>
    <p:sldId id="306" r:id="rId20"/>
    <p:sldId id="307" r:id="rId21"/>
    <p:sldId id="259" r:id="rId22"/>
    <p:sldId id="260" r:id="rId23"/>
    <p:sldId id="275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1" r:id="rId34"/>
    <p:sldId id="272" r:id="rId35"/>
    <p:sldId id="292" r:id="rId36"/>
    <p:sldId id="281" r:id="rId37"/>
    <p:sldId id="278" r:id="rId38"/>
    <p:sldId id="282" r:id="rId39"/>
    <p:sldId id="283" r:id="rId40"/>
    <p:sldId id="284" r:id="rId41"/>
    <p:sldId id="286" r:id="rId42"/>
    <p:sldId id="287" r:id="rId43"/>
    <p:sldId id="308" r:id="rId44"/>
    <p:sldId id="309" r:id="rId45"/>
    <p:sldId id="310" r:id="rId46"/>
    <p:sldId id="311" r:id="rId47"/>
    <p:sldId id="312" r:id="rId4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9490"/>
    <p:restoredTop sz="94715"/>
  </p:normalViewPr>
  <p:slideViewPr>
    <p:cSldViewPr>
      <p:cViewPr varScale="1">
        <p:scale>
          <a:sx n="122" d="100"/>
          <a:sy n="122" d="100"/>
        </p:scale>
        <p:origin x="22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6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BAE3F-E219-E14F-A1B0-64042545B112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72B3D-A09E-C140-AE90-E6C14513A9D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020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7261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9771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4579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601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7396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708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4042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8439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3655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423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6597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6631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060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333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601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552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2251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2175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41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72B3D-A09E-C140-AE90-E6C14513A9DE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61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261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488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049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687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822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920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368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802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914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92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30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4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612B-6B08-425E-AE59-EBC1FDAF0750}" type="datetimeFigureOut">
              <a:rPr lang="tr-TR" smtClean="0"/>
              <a:pPr/>
              <a:t>26.10.2022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D6712-880E-4ADB-849A-36D58EC85FB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952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rk/3vc4yd8d115b8m9tsyyn8c280000gn/T/com.microsoft.Word/WebArchiveCopyPasteTempFiles/simptomi-i-lechenie-psoriaticheskogo-artrita.jpg" TargetMode="External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rk/3vc4yd8d115b8m9tsyyn8c280000gn/T/com.microsoft.Word/WebArchiveCopyPasteTempFiles/romatoid-artrit-nedir-romatizmal-hastaliklara-iyi-gelen-besinler-1-674x370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file:////var/folders/rk/3vc4yd8d115b8m9tsyyn8c280000gn/T/com.microsoft.Word/WebArchiveCopyPasteTempFiles/0*zPGZ2O-UzQ9KdyUM.jpg" TargetMode="External"/><Relationship Id="rId7" Type="http://schemas.openxmlformats.org/officeDocument/2006/relationships/image" Target="file:////var/folders/rk/3vc4yd8d115b8m9tsyyn8c280000gn/T/com.microsoft.Word/WebArchiveCopyPasteTempFiles/1200px-Respiratory_system_complete_tr.svg.pn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file:////var/folders/rk/3vc4yd8d115b8m9tsyyn8c280000gn/T/com.microsoft.Word/WebArchiveCopyPasteTempFiles/kardiyovaskuler-sistem-k2o53.jpg" TargetMode="External"/><Relationship Id="rId4" Type="http://schemas.openxmlformats.org/officeDocument/2006/relationships/image" Target="../media/image19.jpeg"/><Relationship Id="rId9" Type="http://schemas.openxmlformats.org/officeDocument/2006/relationships/image" Target="file:////var/folders/rk/3vc4yd8d115b8m9tsyyn8c280000gn/T/com.microsoft.Word/WebArchiveCopyPasteTempFiles/141fe9c4bc7ccab2-1605033132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rk/3vc4yd8d115b8m9tsyyn8c280000gn/T/com.microsoft.Word/WebArchiveCopyPasteTempFiles/9k=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file:////var/folders/rk/3vc4yd8d115b8m9tsyyn8c280000gn/T/com.microsoft.Word/WebArchiveCopyPasteTempFiles/statik-el-bilek-splinti-comfort-1827-1000x1400.jpg" TargetMode="External"/><Relationship Id="rId7" Type="http://schemas.openxmlformats.org/officeDocument/2006/relationships/image" Target="../media/image30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tiff"/><Relationship Id="rId5" Type="http://schemas.openxmlformats.org/officeDocument/2006/relationships/image" Target="file:////var/folders/rk/3vc4yd8d115b8m9tsyyn8c280000gn/T/com.microsoft.Word/WebArchiveCopyPasteTempFiles/110000017904708.jpg" TargetMode="Externa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file:////var/folders/rk/3vc4yd8d115b8m9tsyyn8c280000gn/T/com.microsoft.Word/WebArchiveCopyPasteTempFiles/M7000108-Hand_operating_a_TENS_unit_for_knee_p.width-320.png" TargetMode="External"/><Relationship Id="rId7" Type="http://schemas.openxmlformats.org/officeDocument/2006/relationships/image" Target="file:////var/folders/rk/3vc4yd8d115b8m9tsyyn8c280000gn/T/com.microsoft.Word/WebArchiveCopyPasteTempFiles/110000017904708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file:////var/folders/rk/3vc4yd8d115b8m9tsyyn8c280000gn/T/com.microsoft.Word/WebArchiveCopyPasteTempFiles/pt-tech-ultrasound-1024x682.jpg" TargetMode="External"/><Relationship Id="rId4" Type="http://schemas.openxmlformats.org/officeDocument/2006/relationships/image" Target="../media/image10.jpeg"/><Relationship Id="rId9" Type="http://schemas.openxmlformats.org/officeDocument/2006/relationships/image" Target="file:////var/folders/rk/3vc4yd8d115b8m9tsyyn8c280000gn/T/com.microsoft.Word/WebArchiveCopyPasteTempFiles/statik-el-bilek-splinti-comfort-1827-1000x1400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com.tr/url?sa=i&amp;url=http://kozmetrik.com/izometrik-egzersizler-nedir-izometrik-kasilma-ornekleri/&amp;psig=AOvVaw0868EV8sRMZy3H4Y3PihBC&amp;ust=1582720960124000&amp;source=images&amp;cd=vfe&amp;ved=0CAIQjRxqFwoTCKiWieTd7OcCFQAAAAAdAAAAABAL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s://www.google.com.tr/url?sa=i&amp;url=http://www.fztkaya.com/izometrik-egzersizler/&amp;psig=AOvVaw0868EV8sRMZy3H4Y3PihBC&amp;ust=1582720960124000&amp;source=images&amp;cd=vfe&amp;ved=0CAIQjRxqFwoTCKiWieTd7OcCFQAAAAAdAAAAABA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file:////var/folders/rk/3vc4yd8d115b8m9tsyyn8c280000gn/T/com.microsoft.Word/WebArchiveCopyPasteTempFiles/9k=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https://encrypted-tbn0.gstatic.com/images?q=tbn%3AANd9GcQqRDwkUKE2uWX_ODteXThr-eB_3zbn-885uDIQePS-55MldN03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ar/folders/rk/3vc4yd8d115b8m9tsyyn8c280000gn/T/com.microsoft.Word/WebArchiveCopyPasteTempFiles/9k=" TargetMode="Externa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file:////var/folders/rk/3vc4yd8d115b8m9tsyyn8c280000gn/T/com.microsoft.Word/WebArchiveCopyPasteTempFiles/2Q==" TargetMode="External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file:////var/folders/rk/3vc4yd8d115b8m9tsyyn8c280000gn/T/com.microsoft.Word/WebArchiveCopyPasteTempFiles/Z" TargetMode="External"/><Relationship Id="rId5" Type="http://schemas.openxmlformats.org/officeDocument/2006/relationships/image" Target="../media/image55.jpeg"/><Relationship Id="rId4" Type="http://schemas.openxmlformats.org/officeDocument/2006/relationships/image" Target="file:////var/folders/rk/3vc4yd8d115b8m9tsyyn8c280000gn/T/com.microsoft.Word/WebArchiveCopyPasteTempFiles/5774ca1086a74390b0807fc79da319a1--mens-chest-workouts-google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file:////var/folders/rk/3vc4yd8d115b8m9tsyyn8c280000gn/T/com.microsoft.Word/WebArchiveCopyPasteTempFiles/2Q==" TargetMode="External"/><Relationship Id="rId5" Type="http://schemas.openxmlformats.org/officeDocument/2006/relationships/image" Target="../media/image58.jpeg"/><Relationship Id="rId4" Type="http://schemas.openxmlformats.org/officeDocument/2006/relationships/image" Target="https://encrypted-tbn0.gstatic.com/images?q=tbn%3AANd9GcRqzPvS60D36gjPncjqNGix6S9xKdoX40qguLWHRnNn5DE8Rc4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file:////var/folders/rk/3vc4yd8d115b8m9tsyyn8c280000gn/T/com.microsoft.Word/WebArchiveCopyPasteTempFiles/2Q==" TargetMode="External"/><Relationship Id="rId5" Type="http://schemas.openxmlformats.org/officeDocument/2006/relationships/image" Target="../media/image60.jpeg"/><Relationship Id="rId4" Type="http://schemas.openxmlformats.org/officeDocument/2006/relationships/image" Target="file:////var/folders/rk/3vc4yd8d115b8m9tsyyn8c280000gn/T/com.microsoft.Word/WebArchiveCopyPasteTempFiles/LegExtensionMachineExercise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45840" y="1245791"/>
            <a:ext cx="7772400" cy="2232248"/>
          </a:xfrm>
        </p:spPr>
        <p:txBody>
          <a:bodyPr/>
          <a:lstStyle/>
          <a:p>
            <a:r>
              <a:rPr lang="tr-TR" dirty="0" err="1"/>
              <a:t>Psöriatik</a:t>
            </a:r>
            <a:r>
              <a:rPr lang="tr-TR" dirty="0"/>
              <a:t> </a:t>
            </a:r>
            <a:r>
              <a:rPr lang="tr-TR" dirty="0" err="1"/>
              <a:t>Artritte</a:t>
            </a:r>
            <a:r>
              <a:rPr lang="tr-TR" dirty="0"/>
              <a:t> </a:t>
            </a:r>
            <a:br>
              <a:rPr lang="tr-TR" dirty="0"/>
            </a:br>
            <a:r>
              <a:rPr lang="tr-TR" dirty="0"/>
              <a:t>Fizik Tedavi ve Rehabilitasyon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24258" y="3263462"/>
            <a:ext cx="6400800" cy="1095930"/>
          </a:xfrm>
        </p:spPr>
        <p:txBody>
          <a:bodyPr>
            <a:normAutofit fontScale="70000" lnSpcReduction="20000"/>
          </a:bodyPr>
          <a:lstStyle/>
          <a:p>
            <a:r>
              <a:rPr lang="tr-TR" dirty="0">
                <a:solidFill>
                  <a:schemeClr val="tx1"/>
                </a:solidFill>
              </a:rPr>
              <a:t>Dr. Figen Yılmaz</a:t>
            </a:r>
          </a:p>
          <a:p>
            <a:r>
              <a:rPr lang="tr-TR" dirty="0">
                <a:solidFill>
                  <a:schemeClr val="tx1"/>
                </a:solidFill>
              </a:rPr>
              <a:t>SBÜ Şişli Hamidiye </a:t>
            </a:r>
            <a:r>
              <a:rPr lang="tr-TR" dirty="0" err="1">
                <a:solidFill>
                  <a:schemeClr val="tx1"/>
                </a:solidFill>
              </a:rPr>
              <a:t>Etfal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  <a:p>
            <a:r>
              <a:rPr lang="tr-TR" dirty="0">
                <a:solidFill>
                  <a:schemeClr val="tx1"/>
                </a:solidFill>
              </a:rPr>
              <a:t>Fiziksel Tıp ve Rehabilitasyon Kliniği</a:t>
            </a:r>
          </a:p>
          <a:p>
            <a:endParaRPr lang="tr-TR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6F3E034-5350-E047-95EC-765AB896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573015"/>
            <a:ext cx="48594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025" name="Resim 3" descr="Psoriatik artritin belirtileri ve tedavisi">
            <a:extLst>
              <a:ext uri="{FF2B5EF4-FFF2-40B4-BE49-F238E27FC236}">
                <a16:creationId xmlns:a16="http://schemas.microsoft.com/office/drawing/2014/main" id="{2C3CF77B-89E6-9D4C-8721-813A88E2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5176"/>
            <a:ext cx="1800200" cy="119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1C3A9D9-B15E-6740-8C41-38B0E62B6F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597" y="273268"/>
            <a:ext cx="1651139" cy="152706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9CD09DC-9A64-BC48-B4F5-5F7F19C5E8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37099"/>
            <a:ext cx="1475170" cy="147231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464F1C4-CD5C-9149-AFEE-508A16A42CE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09579" y="4136299"/>
            <a:ext cx="1864296" cy="139822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1134177-B96A-0F44-82B9-5D6D002C0CF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51257" y="4941168"/>
            <a:ext cx="4248472" cy="17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5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4294967295"/>
          </p:nvPr>
        </p:nvSpPr>
        <p:spPr>
          <a:xfrm>
            <a:off x="179512" y="836712"/>
            <a:ext cx="8784976" cy="5688632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    </a:t>
            </a:r>
            <a:r>
              <a:rPr lang="tr-TR" b="1" dirty="0" err="1"/>
              <a:t>İnflamasyon</a:t>
            </a:r>
            <a:r>
              <a:rPr lang="tr-TR" b="1" dirty="0"/>
              <a:t> ile</a:t>
            </a:r>
          </a:p>
          <a:p>
            <a:r>
              <a:rPr lang="tr-TR" sz="3000" dirty="0"/>
              <a:t>Eklemlerin yapısı ve fonksiyonu değişir, bozulur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3000" dirty="0"/>
              <a:t>ağrı</a:t>
            </a:r>
          </a:p>
          <a:p>
            <a:r>
              <a:rPr lang="tr-TR" sz="3000" dirty="0"/>
              <a:t>hareket kısıtlılığı</a:t>
            </a:r>
          </a:p>
          <a:p>
            <a:r>
              <a:rPr lang="tr-TR" sz="3000" dirty="0"/>
              <a:t>kuvvet ve dayanıklılığın azalması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8C791B-4F23-FE4E-BC2D-574879C82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19888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027" name="Resim 5" descr="Artrit Romatizma - Nedir, Belirtileri, Nedenleri ve Tedavi Yöntemleri">
            <a:extLst>
              <a:ext uri="{FF2B5EF4-FFF2-40B4-BE49-F238E27FC236}">
                <a16:creationId xmlns:a16="http://schemas.microsoft.com/office/drawing/2014/main" id="{9BF287E3-E2E0-5841-8856-624C4723A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/>
          <a:stretch>
            <a:fillRect/>
          </a:stretch>
        </p:blipFill>
        <p:spPr bwMode="auto">
          <a:xfrm>
            <a:off x="2771800" y="1988840"/>
            <a:ext cx="5765800" cy="28575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3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547664" y="1916832"/>
            <a:ext cx="7416824" cy="3286404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Lokal ve sistemik </a:t>
            </a:r>
            <a:r>
              <a:rPr lang="tr-TR" dirty="0" err="1"/>
              <a:t>inflamasyonda</a:t>
            </a:r>
            <a:r>
              <a:rPr lang="tr-TR" dirty="0"/>
              <a:t> organ ve sistemler de hasar görmekte</a:t>
            </a:r>
          </a:p>
          <a:p>
            <a:r>
              <a:rPr lang="tr-TR" dirty="0"/>
              <a:t>Özellikle </a:t>
            </a:r>
            <a:r>
              <a:rPr lang="tr-TR" dirty="0" err="1"/>
              <a:t>Kardiyovasküler</a:t>
            </a:r>
            <a:r>
              <a:rPr lang="tr-TR" dirty="0"/>
              <a:t> sistem  ve Kas-iskelet sistemi etkilenmekte</a:t>
            </a:r>
          </a:p>
          <a:p>
            <a:r>
              <a:rPr lang="tr-TR" dirty="0"/>
              <a:t>Kronik </a:t>
            </a:r>
            <a:r>
              <a:rPr lang="tr-TR" dirty="0" err="1"/>
              <a:t>inflamasyon</a:t>
            </a:r>
            <a:r>
              <a:rPr lang="tr-TR" dirty="0"/>
              <a:t> KVH için bağımsız bir risk faktörü</a:t>
            </a:r>
          </a:p>
          <a:p>
            <a:r>
              <a:rPr lang="tr-TR" dirty="0" err="1"/>
              <a:t>Proinflamatuvar</a:t>
            </a:r>
            <a:r>
              <a:rPr lang="tr-TR" dirty="0"/>
              <a:t> </a:t>
            </a:r>
            <a:r>
              <a:rPr lang="tr-TR" dirty="0" err="1"/>
              <a:t>sitokinlerin</a:t>
            </a:r>
            <a:r>
              <a:rPr lang="tr-TR" dirty="0"/>
              <a:t> (öz TNF-alfa) artması sonucu  </a:t>
            </a:r>
            <a:r>
              <a:rPr lang="tr-TR" dirty="0" err="1"/>
              <a:t>hipermetabolizma</a:t>
            </a:r>
            <a:r>
              <a:rPr lang="tr-TR" dirty="0"/>
              <a:t> ve protein </a:t>
            </a:r>
            <a:r>
              <a:rPr lang="tr-TR" dirty="0" err="1"/>
              <a:t>degredasyonu</a:t>
            </a:r>
            <a:r>
              <a:rPr lang="tr-TR" dirty="0"/>
              <a:t> gelişir, kas kütlesi azalmaya başlar, kas kütlesi azalırken yerini </a:t>
            </a:r>
            <a:r>
              <a:rPr lang="tr-TR" dirty="0" err="1"/>
              <a:t>adipoz</a:t>
            </a:r>
            <a:r>
              <a:rPr lang="tr-TR" dirty="0"/>
              <a:t> doku alır</a:t>
            </a:r>
          </a:p>
          <a:p>
            <a:endParaRPr lang="tr-TR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EAD3A7-D24A-4943-A150-8A76631A9FB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08240" y="1071499"/>
            <a:ext cx="43075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3073" name="Resim 15" descr="Aile temelli müdahaleler kardiyovasküler hastalıkları önlemeye yardımcı  olabilir">
            <a:extLst>
              <a:ext uri="{FF2B5EF4-FFF2-40B4-BE49-F238E27FC236}">
                <a16:creationId xmlns:a16="http://schemas.microsoft.com/office/drawing/2014/main" id="{3BCD80F2-5A48-3847-B614-68C2996E8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1699096" cy="254864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1CC238-C2F8-FC46-859B-F19111098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47300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3075" name="Resim 11" descr="Kardiyovasküler Sistem - Alternatif Terapi">
            <a:extLst>
              <a:ext uri="{FF2B5EF4-FFF2-40B4-BE49-F238E27FC236}">
                <a16:creationId xmlns:a16="http://schemas.microsoft.com/office/drawing/2014/main" id="{FB70F3D3-61C2-9F4D-89A6-CED919EF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5" b="13126"/>
          <a:stretch>
            <a:fillRect/>
          </a:stretch>
        </p:blipFill>
        <p:spPr bwMode="auto">
          <a:xfrm>
            <a:off x="6444208" y="102503"/>
            <a:ext cx="2411760" cy="177867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7532E3B6-9EFA-3B45-853E-3D497C155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78" y="64871"/>
            <a:ext cx="84163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3077" name="Resim 14" descr="Solunum sistemi - Vikipedi">
            <a:extLst>
              <a:ext uri="{FF2B5EF4-FFF2-40B4-BE49-F238E27FC236}">
                <a16:creationId xmlns:a16="http://schemas.microsoft.com/office/drawing/2014/main" id="{7F731CF4-AB80-9643-9C51-B05F582B1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8" y="64872"/>
            <a:ext cx="2280998" cy="18929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B9B6AB-E196-BF4F-9439-E07F867F2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4941167"/>
            <a:ext cx="54149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3079" name="Resim 6" descr="Kas ve İskelet Sistemi Hastalıkları Neden Olur? - Haberso">
            <a:extLst>
              <a:ext uri="{FF2B5EF4-FFF2-40B4-BE49-F238E27FC236}">
                <a16:creationId xmlns:a16="http://schemas.microsoft.com/office/drawing/2014/main" id="{18F1FFAD-9AD4-4543-9118-7FE7A4C9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4588" r="2820" b="4665"/>
          <a:stretch>
            <a:fillRect/>
          </a:stretch>
        </p:blipFill>
        <p:spPr bwMode="auto">
          <a:xfrm>
            <a:off x="6109320" y="4725144"/>
            <a:ext cx="2746648" cy="194715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lnSpcReduction="10000"/>
          </a:bodyPr>
          <a:lstStyle/>
          <a:p>
            <a:endParaRPr lang="tr-TR" dirty="0"/>
          </a:p>
          <a:p>
            <a:r>
              <a:rPr lang="tr-TR" dirty="0"/>
              <a:t>Sonuç olarak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2600" dirty="0"/>
              <a:t>Kas güçsüzlüğü ve </a:t>
            </a:r>
            <a:r>
              <a:rPr lang="tr-TR" sz="2600" dirty="0" err="1"/>
              <a:t>dizabilite</a:t>
            </a:r>
            <a:r>
              <a:rPr lang="tr-TR" sz="2600" dirty="0"/>
              <a:t> artışı yanında yorgunluk, DM ve KVH gibi hastalıkların gelişme riskinde artışa neden olur</a:t>
            </a:r>
          </a:p>
          <a:p>
            <a:endParaRPr lang="tr-TR" sz="2600" dirty="0"/>
          </a:p>
          <a:p>
            <a:r>
              <a:rPr lang="tr-TR" sz="2600" dirty="0"/>
              <a:t>Daha az fiziksel aktivite yaparlar</a:t>
            </a:r>
          </a:p>
          <a:p>
            <a:endParaRPr lang="tr-TR" sz="2600" dirty="0"/>
          </a:p>
          <a:p>
            <a:r>
              <a:rPr lang="tr-TR" sz="2600" dirty="0"/>
              <a:t>Düşük fiziksel aktivite yaşam süresi kısalmasına, </a:t>
            </a:r>
            <a:r>
              <a:rPr lang="tr-TR" sz="2600" dirty="0" err="1"/>
              <a:t>komorbiditelere</a:t>
            </a:r>
            <a:r>
              <a:rPr lang="tr-TR" sz="2600" dirty="0"/>
              <a:t> neden olur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6EDEC1E-8C45-C44F-951D-BFC6024B83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5" y="373086"/>
            <a:ext cx="5267468" cy="25690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72C8EE8-7E5D-A642-A98D-244BB184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tr-TR" sz="3800" dirty="0" err="1"/>
              <a:t>Psöriatik</a:t>
            </a:r>
            <a:r>
              <a:rPr lang="tr-TR" sz="3800" dirty="0"/>
              <a:t> </a:t>
            </a:r>
            <a:r>
              <a:rPr lang="tr-TR" sz="3800" dirty="0" err="1"/>
              <a:t>Artrit</a:t>
            </a:r>
            <a:r>
              <a:rPr lang="tr-TR" sz="3800" dirty="0"/>
              <a:t> Rehabilitasyonu-</a:t>
            </a:r>
            <a:br>
              <a:rPr lang="tr-TR" sz="3800" dirty="0"/>
            </a:br>
            <a:r>
              <a:rPr lang="tr-TR" sz="3800" dirty="0"/>
              <a:t>1- Hasta Eğitimi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5AE881-89B1-9148-875B-0303DA219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sz="3100" dirty="0"/>
          </a:p>
          <a:p>
            <a:r>
              <a:rPr lang="tr-TR" b="1" u="sng" dirty="0"/>
              <a:t>Hasta Eğitimi;</a:t>
            </a:r>
          </a:p>
          <a:p>
            <a:endParaRPr lang="tr-TR" b="1" u="sng" dirty="0"/>
          </a:p>
          <a:p>
            <a:r>
              <a:rPr lang="tr-TR" dirty="0"/>
              <a:t>Tanı ve tedavi ile ilgili bilgileri, </a:t>
            </a:r>
          </a:p>
          <a:p>
            <a:r>
              <a:rPr lang="tr-TR" dirty="0"/>
              <a:t>Fiziksel ve </a:t>
            </a:r>
            <a:r>
              <a:rPr lang="tr-TR" dirty="0" err="1"/>
              <a:t>psikososyal</a:t>
            </a:r>
            <a:r>
              <a:rPr lang="tr-TR" dirty="0"/>
              <a:t> durumda olabilecek </a:t>
            </a:r>
            <a:r>
              <a:rPr lang="tr-TR" dirty="0" err="1"/>
              <a:t>değişiklikleri</a:t>
            </a:r>
            <a:r>
              <a:rPr lang="tr-TR" dirty="0"/>
              <a:t>, </a:t>
            </a:r>
          </a:p>
          <a:p>
            <a:r>
              <a:rPr lang="tr-TR" dirty="0"/>
              <a:t>Kilo </a:t>
            </a:r>
            <a:r>
              <a:rPr lang="tr-TR" dirty="0" err="1"/>
              <a:t>kontrolünü</a:t>
            </a:r>
            <a:r>
              <a:rPr lang="tr-TR" dirty="0"/>
              <a:t>, </a:t>
            </a:r>
          </a:p>
          <a:p>
            <a:r>
              <a:rPr lang="tr-TR" dirty="0"/>
              <a:t>Aktivite </a:t>
            </a:r>
            <a:r>
              <a:rPr lang="tr-TR" dirty="0" err="1"/>
              <a:t>düzenlemesini</a:t>
            </a:r>
            <a:r>
              <a:rPr lang="tr-TR" dirty="0"/>
              <a:t>, sigara bırakmanın önemini</a:t>
            </a:r>
          </a:p>
          <a:p>
            <a:r>
              <a:rPr lang="tr-TR" dirty="0"/>
              <a:t>Fiziksel egzersiz konularını kapsaması gerekir.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481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15BE674-6FBC-7C4E-803B-A270DE731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259"/>
          <a:stretch/>
        </p:blipFill>
        <p:spPr>
          <a:xfrm>
            <a:off x="539552" y="274638"/>
            <a:ext cx="4232387" cy="1585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F828C5F-AA2B-3040-816E-1BD3937FF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84" t="2855" b="2915"/>
          <a:stretch/>
        </p:blipFill>
        <p:spPr>
          <a:xfrm>
            <a:off x="4355976" y="620688"/>
            <a:ext cx="4618856" cy="35283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DF8C466E-B942-264B-8F52-E99A8D14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7200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F011BA-61E5-9741-8D36-22B55A869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293096"/>
            <a:ext cx="8856984" cy="2376264"/>
          </a:xfrm>
        </p:spPr>
        <p:txBody>
          <a:bodyPr>
            <a:normAutofit fontScale="85000" lnSpcReduction="20000"/>
          </a:bodyPr>
          <a:lstStyle/>
          <a:p>
            <a:r>
              <a:rPr lang="tr-TR" sz="3100" dirty="0" err="1"/>
              <a:t>İnflamatuar</a:t>
            </a:r>
            <a:r>
              <a:rPr lang="tr-TR" sz="3100" dirty="0"/>
              <a:t> </a:t>
            </a:r>
            <a:r>
              <a:rPr lang="tr-TR" sz="3100" dirty="0" err="1"/>
              <a:t>artritli</a:t>
            </a:r>
            <a:r>
              <a:rPr lang="tr-TR" sz="3100" dirty="0"/>
              <a:t> hastalar için hasta eğitiminin standart bakımın tamamlayıcı bir parçası olduğu EULAR 2015 önerilerinde belirtilmiştir </a:t>
            </a:r>
          </a:p>
          <a:p>
            <a:endParaRPr lang="tr-TR" sz="3100" dirty="0"/>
          </a:p>
          <a:p>
            <a:r>
              <a:rPr lang="tr-TR" sz="3100" dirty="0"/>
              <a:t>Bu kılavuzda </a:t>
            </a:r>
            <a:r>
              <a:rPr lang="tr-TR" sz="3100" dirty="0" err="1"/>
              <a:t>eğitimin</a:t>
            </a:r>
            <a:r>
              <a:rPr lang="tr-TR" sz="3100" dirty="0"/>
              <a:t> hastanın gereksinimlerine </a:t>
            </a:r>
            <a:r>
              <a:rPr lang="tr-TR" sz="3100" dirty="0" err="1"/>
              <a:t>göre</a:t>
            </a:r>
            <a:r>
              <a:rPr lang="tr-TR" sz="3100" dirty="0"/>
              <a:t> </a:t>
            </a:r>
            <a:r>
              <a:rPr lang="tr-TR" sz="3100" dirty="0" err="1"/>
              <a:t>bireyselleştirilmesi</a:t>
            </a:r>
            <a:r>
              <a:rPr lang="tr-TR" sz="3100" dirty="0"/>
              <a:t> </a:t>
            </a:r>
            <a:r>
              <a:rPr lang="tr-TR" sz="3100" dirty="0" err="1"/>
              <a:t>önerilmektedir</a:t>
            </a:r>
            <a:r>
              <a:rPr lang="tr-TR" sz="3100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11343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E68120E-3B62-2D46-BDAB-FAF4CBF14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02034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210FCA-BB50-774D-932F-F18971BA5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760640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Bireysel </a:t>
            </a:r>
            <a:r>
              <a:rPr lang="tr-TR" dirty="0" err="1"/>
              <a:t>eğitimin</a:t>
            </a:r>
            <a:r>
              <a:rPr lang="tr-TR" dirty="0"/>
              <a:t> medikal tedaviye uyumu </a:t>
            </a:r>
            <a:r>
              <a:rPr lang="tr-TR" dirty="0" err="1"/>
              <a:t>artırdığı</a:t>
            </a:r>
            <a:r>
              <a:rPr lang="tr-TR" dirty="0"/>
              <a:t> </a:t>
            </a:r>
          </a:p>
          <a:p>
            <a:endParaRPr lang="tr-TR" dirty="0"/>
          </a:p>
          <a:p>
            <a:r>
              <a:rPr lang="tr-TR" dirty="0"/>
              <a:t>Bireysel </a:t>
            </a:r>
            <a:r>
              <a:rPr lang="tr-TR" dirty="0" err="1"/>
              <a:t>danışmanlığın</a:t>
            </a:r>
            <a:r>
              <a:rPr lang="tr-TR" dirty="0"/>
              <a:t>, </a:t>
            </a:r>
            <a:r>
              <a:rPr lang="tr-TR" dirty="0" err="1"/>
              <a:t>anksiyete</a:t>
            </a:r>
            <a:r>
              <a:rPr lang="tr-TR" dirty="0"/>
              <a:t> ve depresyonu azaltarak fiziksel aktivite ve egzersiz programlarına uyumu artırdığı kanıtlanmıştır</a:t>
            </a:r>
          </a:p>
          <a:p>
            <a:endParaRPr lang="tr-TR" dirty="0"/>
          </a:p>
          <a:p>
            <a:r>
              <a:rPr lang="tr-TR" dirty="0" err="1"/>
              <a:t>İnteraktif</a:t>
            </a:r>
            <a:r>
              <a:rPr lang="tr-TR" dirty="0"/>
              <a:t> online programların da </a:t>
            </a:r>
            <a:r>
              <a:rPr lang="tr-TR" dirty="0" err="1"/>
              <a:t>ağrı</a:t>
            </a:r>
            <a:r>
              <a:rPr lang="tr-TR" dirty="0"/>
              <a:t>, </a:t>
            </a:r>
            <a:r>
              <a:rPr lang="tr-TR" dirty="0" err="1"/>
              <a:t>sağlık</a:t>
            </a:r>
            <a:r>
              <a:rPr lang="tr-TR" dirty="0"/>
              <a:t> durumu ve fiziksel </a:t>
            </a:r>
            <a:r>
              <a:rPr lang="tr-TR" dirty="0" err="1"/>
              <a:t>limitasyonların</a:t>
            </a:r>
            <a:r>
              <a:rPr lang="tr-TR" dirty="0"/>
              <a:t> giderilmesi ve fiziksel aktivite seviyesinin artırılması </a:t>
            </a:r>
            <a:r>
              <a:rPr lang="tr-TR" dirty="0" err="1"/>
              <a:t>üzerine</a:t>
            </a:r>
            <a:r>
              <a:rPr lang="tr-TR" dirty="0"/>
              <a:t> olumlu etkileri </a:t>
            </a:r>
            <a:r>
              <a:rPr lang="tr-TR" dirty="0" err="1"/>
              <a:t>bulunmuştur</a:t>
            </a:r>
            <a:r>
              <a:rPr lang="tr-TR" dirty="0"/>
              <a:t> </a:t>
            </a:r>
          </a:p>
          <a:p>
            <a:endParaRPr lang="tr-TR" dirty="0"/>
          </a:p>
          <a:p>
            <a:endParaRPr lang="tr-TR" dirty="0"/>
          </a:p>
          <a:p>
            <a:r>
              <a:rPr lang="tr-TR" sz="1500" dirty="0" err="1"/>
              <a:t>Zangi</a:t>
            </a:r>
            <a:r>
              <a:rPr lang="tr-TR" sz="1500" dirty="0"/>
              <a:t> HA, </a:t>
            </a:r>
            <a:r>
              <a:rPr lang="tr-TR" sz="1500" dirty="0" err="1"/>
              <a:t>Ndosi</a:t>
            </a:r>
            <a:r>
              <a:rPr lang="tr-TR" sz="1500" dirty="0"/>
              <a:t> M, Adams j, Andersen l, </a:t>
            </a:r>
            <a:r>
              <a:rPr lang="tr-TR" sz="1500" dirty="0" err="1"/>
              <a:t>Bode</a:t>
            </a:r>
            <a:r>
              <a:rPr lang="tr-TR" sz="1500" dirty="0"/>
              <a:t> C, </a:t>
            </a:r>
            <a:r>
              <a:rPr lang="tr-TR" sz="1500" dirty="0" err="1"/>
              <a:t>Boström</a:t>
            </a:r>
            <a:r>
              <a:rPr lang="tr-TR" sz="1500" dirty="0"/>
              <a:t> C, et al. </a:t>
            </a:r>
            <a:r>
              <a:rPr lang="tr-TR" sz="1500" dirty="0" err="1"/>
              <a:t>EulAR</a:t>
            </a:r>
            <a:r>
              <a:rPr lang="tr-TR" sz="1500" dirty="0"/>
              <a:t> </a:t>
            </a:r>
            <a:r>
              <a:rPr lang="tr-TR" sz="1500" dirty="0" err="1"/>
              <a:t>recommen</a:t>
            </a:r>
            <a:r>
              <a:rPr lang="tr-TR" sz="1500" dirty="0"/>
              <a:t>- </a:t>
            </a:r>
            <a:r>
              <a:rPr lang="tr-TR" sz="1500" dirty="0" err="1"/>
              <a:t>dations</a:t>
            </a:r>
            <a:r>
              <a:rPr lang="tr-TR" sz="1500" dirty="0"/>
              <a:t> </a:t>
            </a:r>
            <a:r>
              <a:rPr lang="tr-TR" sz="1500" dirty="0" err="1"/>
              <a:t>for</a:t>
            </a:r>
            <a:r>
              <a:rPr lang="tr-TR" sz="1500" dirty="0"/>
              <a:t> </a:t>
            </a:r>
            <a:r>
              <a:rPr lang="tr-TR" sz="1500" dirty="0" err="1"/>
              <a:t>patient</a:t>
            </a:r>
            <a:r>
              <a:rPr lang="tr-TR" sz="1500" dirty="0"/>
              <a:t> </a:t>
            </a:r>
            <a:r>
              <a:rPr lang="tr-TR" sz="1500" dirty="0" err="1"/>
              <a:t>education</a:t>
            </a:r>
            <a:r>
              <a:rPr lang="tr-TR" sz="1500" dirty="0"/>
              <a:t> </a:t>
            </a:r>
            <a:r>
              <a:rPr lang="tr-TR" sz="1500" dirty="0" err="1"/>
              <a:t>for</a:t>
            </a:r>
            <a:r>
              <a:rPr lang="tr-TR" sz="1500" dirty="0"/>
              <a:t> </a:t>
            </a:r>
            <a:r>
              <a:rPr lang="tr-TR" sz="1500" dirty="0" err="1"/>
              <a:t>people</a:t>
            </a:r>
            <a:r>
              <a:rPr lang="tr-TR" sz="1500" dirty="0"/>
              <a:t> </a:t>
            </a:r>
            <a:r>
              <a:rPr lang="tr-TR" sz="1500" dirty="0" err="1"/>
              <a:t>with</a:t>
            </a:r>
            <a:r>
              <a:rPr lang="tr-TR" sz="1500" dirty="0"/>
              <a:t> </a:t>
            </a:r>
            <a:r>
              <a:rPr lang="tr-TR" sz="1500" dirty="0" err="1"/>
              <a:t>inflammatory</a:t>
            </a:r>
            <a:r>
              <a:rPr lang="tr-TR" sz="1500" dirty="0"/>
              <a:t> </a:t>
            </a:r>
            <a:r>
              <a:rPr lang="tr-TR" sz="1500" dirty="0" err="1"/>
              <a:t>arthritis</a:t>
            </a:r>
            <a:r>
              <a:rPr lang="tr-TR" sz="1500" dirty="0"/>
              <a:t>. </a:t>
            </a:r>
            <a:r>
              <a:rPr lang="tr-TR" sz="1500" dirty="0" err="1"/>
              <a:t>Ann</a:t>
            </a:r>
            <a:r>
              <a:rPr lang="tr-TR" sz="1500" dirty="0"/>
              <a:t> </a:t>
            </a:r>
            <a:r>
              <a:rPr lang="tr-TR" sz="1500" dirty="0" err="1"/>
              <a:t>Rheum</a:t>
            </a:r>
            <a:r>
              <a:rPr lang="tr-TR" sz="1500" dirty="0"/>
              <a:t> </a:t>
            </a:r>
            <a:r>
              <a:rPr lang="tr-TR" sz="1500" dirty="0" err="1"/>
              <a:t>Dis</a:t>
            </a:r>
            <a:r>
              <a:rPr lang="tr-TR" sz="1500" dirty="0"/>
              <a:t>. 2015;74:954-62.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7548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4850175-0B1A-6145-BCD8-8BC10FEA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0C4304-F5F4-7D48-B3F9-B91997A78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08" y="4077072"/>
            <a:ext cx="8928992" cy="2520280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Sigara kullanımının bırakılması </a:t>
            </a:r>
            <a:r>
              <a:rPr lang="tr-TR" dirty="0" err="1"/>
              <a:t>romatizmal</a:t>
            </a:r>
            <a:r>
              <a:rPr lang="tr-TR" dirty="0"/>
              <a:t> hastalıkların tedavisinde </a:t>
            </a:r>
            <a:r>
              <a:rPr lang="tr-TR" dirty="0" err="1"/>
              <a:t>başta</a:t>
            </a:r>
            <a:r>
              <a:rPr lang="tr-TR" dirty="0"/>
              <a:t> gelen </a:t>
            </a:r>
            <a:r>
              <a:rPr lang="tr-TR" dirty="0" err="1"/>
              <a:t>önerilerden</a:t>
            </a:r>
            <a:r>
              <a:rPr lang="tr-TR" dirty="0"/>
              <a:t> biri haline </a:t>
            </a:r>
            <a:r>
              <a:rPr lang="tr-TR" dirty="0" err="1"/>
              <a:t>gelmiştir</a:t>
            </a:r>
            <a:r>
              <a:rPr lang="tr-TR" dirty="0"/>
              <a:t> </a:t>
            </a:r>
          </a:p>
          <a:p>
            <a:endParaRPr lang="tr-TR" dirty="0"/>
          </a:p>
          <a:p>
            <a:r>
              <a:rPr lang="tr-TR" dirty="0" err="1"/>
              <a:t>Psöriatik</a:t>
            </a:r>
            <a:r>
              <a:rPr lang="tr-TR" dirty="0"/>
              <a:t> </a:t>
            </a:r>
            <a:r>
              <a:rPr lang="tr-TR" dirty="0" err="1"/>
              <a:t>artritli</a:t>
            </a:r>
            <a:r>
              <a:rPr lang="tr-TR" dirty="0"/>
              <a:t> hastalarda ACR 2018 kılavuzunda sigaranın bırakılması </a:t>
            </a:r>
            <a:r>
              <a:rPr lang="tr-TR" dirty="0" err="1"/>
              <a:t>önerilerde</a:t>
            </a:r>
            <a:r>
              <a:rPr lang="tr-TR" dirty="0"/>
              <a:t> yer almaktadır</a:t>
            </a:r>
          </a:p>
          <a:p>
            <a:endParaRPr lang="tr-TR" dirty="0"/>
          </a:p>
          <a:p>
            <a:r>
              <a:rPr lang="tr-TR" dirty="0"/>
              <a:t>Bu durum hasta </a:t>
            </a:r>
            <a:r>
              <a:rPr lang="tr-TR" dirty="0" err="1"/>
              <a:t>eğitiminin</a:t>
            </a:r>
            <a:r>
              <a:rPr lang="tr-TR" dirty="0"/>
              <a:t> </a:t>
            </a:r>
            <a:r>
              <a:rPr lang="tr-TR" dirty="0" err="1"/>
              <a:t>önemli</a:t>
            </a:r>
            <a:r>
              <a:rPr lang="tr-TR" dirty="0"/>
              <a:t> konularından birini </a:t>
            </a:r>
            <a:r>
              <a:rPr lang="tr-TR" dirty="0" err="1"/>
              <a:t>oluşturmaktadır</a:t>
            </a: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F041106-57E8-2347-B1F6-2BEFA2ACB8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42" t="6833" r="703" b="33381"/>
          <a:stretch/>
        </p:blipFill>
        <p:spPr>
          <a:xfrm>
            <a:off x="215516" y="249502"/>
            <a:ext cx="3955129" cy="1163274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A256E7D-6DCA-5141-BFC6-7317FCC446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5996" y="265191"/>
            <a:ext cx="4392488" cy="366268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54086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E3322A0-6312-F54A-98E8-03E4F375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D69D1C-AEB9-A54C-98B6-227C1D24C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17031"/>
            <a:ext cx="8229600" cy="1872209"/>
          </a:xfrm>
        </p:spPr>
        <p:txBody>
          <a:bodyPr>
            <a:normAutofit fontScale="92500"/>
          </a:bodyPr>
          <a:lstStyle/>
          <a:p>
            <a:r>
              <a:rPr lang="tr-TR" sz="2600" dirty="0"/>
              <a:t>Sigara içmek </a:t>
            </a:r>
            <a:r>
              <a:rPr lang="tr-TR" sz="2600" dirty="0" err="1"/>
              <a:t>psöriazis</a:t>
            </a:r>
            <a:r>
              <a:rPr lang="tr-TR" sz="2600" dirty="0"/>
              <a:t> gelişimi için bir risk faktörüdür. </a:t>
            </a:r>
          </a:p>
          <a:p>
            <a:endParaRPr lang="tr-TR" sz="2600" dirty="0"/>
          </a:p>
          <a:p>
            <a:r>
              <a:rPr lang="tr-TR" sz="2600" dirty="0"/>
              <a:t>Sigara içmek, hem </a:t>
            </a:r>
            <a:r>
              <a:rPr lang="tr-TR" sz="2600" dirty="0" err="1"/>
              <a:t>psöriazis</a:t>
            </a:r>
            <a:r>
              <a:rPr lang="tr-TR" sz="2600" dirty="0"/>
              <a:t> hem de </a:t>
            </a:r>
            <a:r>
              <a:rPr lang="tr-TR" sz="2600" dirty="0" err="1"/>
              <a:t>PsA</a:t>
            </a:r>
            <a:r>
              <a:rPr lang="tr-TR" sz="2600" dirty="0"/>
              <a:t> tedavisine zayıf yanıt alınmasına ve tedaviye bağlılığın azalmasına neden olabilir. </a:t>
            </a:r>
          </a:p>
          <a:p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54276C7-4F94-E94A-A93E-DFDDCAF2B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2428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654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81B7FDE-6AB0-B74E-90C3-A4FF6FF6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6912768" cy="1296144"/>
          </a:xfrm>
        </p:spPr>
        <p:txBody>
          <a:bodyPr>
            <a:noAutofit/>
          </a:bodyPr>
          <a:lstStyle/>
          <a:p>
            <a:r>
              <a:rPr lang="tr-TR" sz="3800" dirty="0" err="1"/>
              <a:t>Psöriatik</a:t>
            </a:r>
            <a:r>
              <a:rPr lang="tr-TR" sz="3800" dirty="0"/>
              <a:t> </a:t>
            </a:r>
            <a:r>
              <a:rPr lang="tr-TR" sz="3800" dirty="0" err="1"/>
              <a:t>Artrit</a:t>
            </a:r>
            <a:r>
              <a:rPr lang="tr-TR" sz="3800" dirty="0"/>
              <a:t> Rehabilitasyonu-</a:t>
            </a:r>
            <a:br>
              <a:rPr lang="tr-TR" sz="3800" dirty="0"/>
            </a:br>
            <a:r>
              <a:rPr lang="tr-TR" sz="3800" dirty="0"/>
              <a:t>2- Ağrı Yönetimi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2E7518-6F9C-1441-8E34-4A3F2546B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3356992"/>
            <a:ext cx="7992888" cy="3024336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Kronik </a:t>
            </a:r>
            <a:r>
              <a:rPr lang="tr-TR" dirty="0" err="1"/>
              <a:t>enflamasyon</a:t>
            </a:r>
            <a:r>
              <a:rPr lang="tr-TR" dirty="0"/>
              <a:t> nedeni olan </a:t>
            </a:r>
            <a:r>
              <a:rPr lang="tr-TR" dirty="0" err="1"/>
              <a:t>romatizmal</a:t>
            </a:r>
            <a:r>
              <a:rPr lang="tr-TR" dirty="0"/>
              <a:t> hastalıklarda farmakolojik </a:t>
            </a:r>
            <a:r>
              <a:rPr lang="tr-TR" dirty="0" err="1"/>
              <a:t>yöntemler</a:t>
            </a:r>
            <a:r>
              <a:rPr lang="tr-TR" dirty="0"/>
              <a:t> kullanılmasına </a:t>
            </a:r>
            <a:r>
              <a:rPr lang="tr-TR" dirty="0" err="1"/>
              <a:t>rağmen</a:t>
            </a:r>
            <a:r>
              <a:rPr lang="tr-TR" dirty="0"/>
              <a:t> </a:t>
            </a:r>
            <a:r>
              <a:rPr lang="tr-TR" dirty="0" err="1"/>
              <a:t>çoğu</a:t>
            </a:r>
            <a:r>
              <a:rPr lang="tr-TR" dirty="0"/>
              <a:t> hastada belirli bir seviyede kronik </a:t>
            </a:r>
            <a:r>
              <a:rPr lang="tr-TR" dirty="0" err="1"/>
              <a:t>ağrı</a:t>
            </a:r>
            <a:r>
              <a:rPr lang="tr-TR" dirty="0"/>
              <a:t> devam etmektedir</a:t>
            </a:r>
          </a:p>
          <a:p>
            <a:endParaRPr lang="tr-TR" dirty="0"/>
          </a:p>
          <a:p>
            <a:r>
              <a:rPr lang="tr-TR" dirty="0"/>
              <a:t>Bu hastalarda </a:t>
            </a:r>
            <a:r>
              <a:rPr lang="tr-TR" dirty="0" err="1"/>
              <a:t>ağrı</a:t>
            </a:r>
            <a:r>
              <a:rPr lang="tr-TR" dirty="0"/>
              <a:t> ile </a:t>
            </a:r>
            <a:r>
              <a:rPr lang="tr-TR" dirty="0" err="1"/>
              <a:t>mücadelenin</a:t>
            </a:r>
            <a:r>
              <a:rPr lang="tr-TR" dirty="0"/>
              <a:t> yetersiz kalması, egzersiz ve fiziksel aktivitelere uyumu ve dolayısıyla rehabilitasyon </a:t>
            </a:r>
            <a:r>
              <a:rPr lang="tr-TR" dirty="0" err="1"/>
              <a:t>sonuçlarını</a:t>
            </a:r>
            <a:r>
              <a:rPr lang="tr-TR" dirty="0"/>
              <a:t> olumsuz etkileyecektir</a:t>
            </a:r>
          </a:p>
          <a:p>
            <a:endParaRPr lang="tr-TR" dirty="0"/>
          </a:p>
        </p:txBody>
      </p:sp>
      <p:pic>
        <p:nvPicPr>
          <p:cNvPr id="4" name="Resim 8" descr="leg extensor exercise for quadriceps muscle ile ilgili görsel sonucu">
            <a:extLst>
              <a:ext uri="{FF2B5EF4-FFF2-40B4-BE49-F238E27FC236}">
                <a16:creationId xmlns:a16="http://schemas.microsoft.com/office/drawing/2014/main" id="{EE50EE2B-0211-3442-A172-F7DD9759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60" y="980728"/>
            <a:ext cx="3320054" cy="20882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85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6CAA1868-1171-AF43-BC21-F68F6026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br>
              <a:rPr lang="tr-TR" sz="3100" dirty="0"/>
            </a:br>
            <a:r>
              <a:rPr lang="tr-TR" sz="3600" dirty="0" err="1"/>
              <a:t>İnflamatuvar</a:t>
            </a:r>
            <a:r>
              <a:rPr lang="tr-TR" sz="3600" dirty="0"/>
              <a:t> </a:t>
            </a:r>
            <a:r>
              <a:rPr lang="tr-TR" sz="3600" dirty="0" err="1"/>
              <a:t>artritlerde</a:t>
            </a:r>
            <a:r>
              <a:rPr lang="tr-TR" sz="3600" dirty="0"/>
              <a:t> farmakolojik </a:t>
            </a:r>
            <a:r>
              <a:rPr lang="tr-TR" sz="3600" dirty="0" err="1"/>
              <a:t>yöntemler</a:t>
            </a:r>
            <a:r>
              <a:rPr lang="tr-TR" sz="3600" dirty="0"/>
              <a:t> </a:t>
            </a:r>
            <a:r>
              <a:rPr lang="tr-TR" sz="3600" dirty="0" err="1"/>
              <a:t>yanısıra</a:t>
            </a:r>
            <a:r>
              <a:rPr lang="tr-TR" sz="3600" dirty="0"/>
              <a:t>;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8BC609-8D04-A143-9F7A-B87840239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124744"/>
            <a:ext cx="4680520" cy="5616624"/>
          </a:xfrm>
        </p:spPr>
        <p:txBody>
          <a:bodyPr>
            <a:normAutofit fontScale="92500"/>
          </a:bodyPr>
          <a:lstStyle/>
          <a:p>
            <a:r>
              <a:rPr lang="tr-TR" dirty="0"/>
              <a:t>Destekleyici cihaz, </a:t>
            </a:r>
            <a:r>
              <a:rPr lang="tr-TR" dirty="0" err="1"/>
              <a:t>splint</a:t>
            </a:r>
            <a:r>
              <a:rPr lang="tr-TR" dirty="0"/>
              <a:t>, </a:t>
            </a:r>
          </a:p>
          <a:p>
            <a:r>
              <a:rPr lang="tr-TR" dirty="0"/>
              <a:t>Ayakkabı modifikasyonları, </a:t>
            </a:r>
          </a:p>
          <a:p>
            <a:r>
              <a:rPr lang="tr-TR" dirty="0"/>
              <a:t>Ergonomik </a:t>
            </a:r>
            <a:r>
              <a:rPr lang="tr-TR" dirty="0" err="1"/>
              <a:t>düzenlemeler</a:t>
            </a:r>
            <a:r>
              <a:rPr lang="tr-TR" dirty="0"/>
              <a:t>, </a:t>
            </a:r>
          </a:p>
          <a:p>
            <a:r>
              <a:rPr lang="tr-TR" dirty="0"/>
              <a:t>Eklem koruma teknikleri, </a:t>
            </a:r>
          </a:p>
          <a:p>
            <a:r>
              <a:rPr lang="tr-TR" dirty="0" err="1"/>
              <a:t>Obezite</a:t>
            </a:r>
            <a:r>
              <a:rPr lang="tr-TR" dirty="0"/>
              <a:t> tedavisi, </a:t>
            </a:r>
          </a:p>
          <a:p>
            <a:r>
              <a:rPr lang="tr-TR" dirty="0"/>
              <a:t>Uyku bozuklukları ile </a:t>
            </a:r>
            <a:r>
              <a:rPr lang="tr-TR" dirty="0" err="1"/>
              <a:t>mücadele</a:t>
            </a:r>
            <a:r>
              <a:rPr lang="tr-TR" dirty="0"/>
              <a:t>, </a:t>
            </a:r>
          </a:p>
          <a:p>
            <a:r>
              <a:rPr lang="tr-TR" dirty="0"/>
              <a:t>Psikoterapi </a:t>
            </a:r>
            <a:r>
              <a:rPr lang="tr-TR" dirty="0" err="1"/>
              <a:t>yöntemleri</a:t>
            </a:r>
            <a:r>
              <a:rPr lang="tr-TR" dirty="0"/>
              <a:t> ve sosyal destek gibi </a:t>
            </a:r>
            <a:r>
              <a:rPr lang="tr-TR" dirty="0" err="1"/>
              <a:t>yaklaşımlar</a:t>
            </a:r>
            <a:r>
              <a:rPr lang="tr-TR" dirty="0"/>
              <a:t> 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 err="1"/>
              <a:t>gerektiğinde</a:t>
            </a:r>
            <a:r>
              <a:rPr lang="tr-TR" dirty="0"/>
              <a:t> </a:t>
            </a:r>
            <a:r>
              <a:rPr lang="tr-TR" dirty="0" err="1"/>
              <a:t>ağrı</a:t>
            </a:r>
            <a:r>
              <a:rPr lang="tr-TR" dirty="0"/>
              <a:t> ile </a:t>
            </a:r>
            <a:r>
              <a:rPr lang="tr-TR" dirty="0" err="1"/>
              <a:t>mücadelede</a:t>
            </a:r>
            <a:r>
              <a:rPr lang="tr-TR" dirty="0"/>
              <a:t> kullanılmalıdır</a:t>
            </a:r>
          </a:p>
          <a:p>
            <a:endParaRPr lang="tr-TR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64CF4DE9-4326-984A-9498-F6DEC0A65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472608"/>
          </a:xfrm>
        </p:spPr>
        <p:txBody>
          <a:bodyPr>
            <a:normAutofit fontScale="92500"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27075F5-284A-2A47-BE3F-25EC5B5B8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853" y="1079270"/>
            <a:ext cx="36884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59" name="Resim 10" descr="Statik El Bilek Splinti Comfort - Sadece 365,47₺ - Hemen Satılanın">
            <a:extLst>
              <a:ext uri="{FF2B5EF4-FFF2-40B4-BE49-F238E27FC236}">
                <a16:creationId xmlns:a16="http://schemas.microsoft.com/office/drawing/2014/main" id="{877C777C-8B00-5148-BC3A-DAA546CF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20688"/>
            <a:ext cx="1748818" cy="245089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91A4C9C4-15E7-D646-8A55-8A2483B78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649" y="3501007"/>
            <a:ext cx="73846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61" name="Resim 12" descr="Orthocare 7430 Reflex Afo Yürüyüş Ateli Afosu Medium Fiyatı">
            <a:extLst>
              <a:ext uri="{FF2B5EF4-FFF2-40B4-BE49-F238E27FC236}">
                <a16:creationId xmlns:a16="http://schemas.microsoft.com/office/drawing/2014/main" id="{EE934E7E-9D13-1544-9AB3-DFE6802D1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59" y="1227510"/>
            <a:ext cx="1907704" cy="190770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A7A217F-8562-8B45-B560-B9C6388A3C4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3429000"/>
            <a:ext cx="1914201" cy="19227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1CFC368-9E0D-8348-A52C-BA6D012984F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2852936"/>
            <a:ext cx="2554506" cy="17239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445E4B69-367C-BB4B-96C9-EB7E9F7155B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2323" y="4725009"/>
            <a:ext cx="2036281" cy="192621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1904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6976F31C-7C43-3B40-851B-BB99D4DE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19AC8F3-B77F-9441-B49E-5D1012B35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88296" cy="5688632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/>
              <a:t>Romatizmal</a:t>
            </a:r>
            <a:r>
              <a:rPr lang="tr-TR" dirty="0"/>
              <a:t> hastalıklar </a:t>
            </a:r>
            <a:r>
              <a:rPr lang="tr-TR" dirty="0" err="1"/>
              <a:t>önemli</a:t>
            </a:r>
            <a:r>
              <a:rPr lang="tr-TR" dirty="0"/>
              <a:t> fiziksel fonksiyon kayıpları ve </a:t>
            </a:r>
            <a:r>
              <a:rPr lang="tr-TR" dirty="0" err="1"/>
              <a:t>yaşam</a:t>
            </a:r>
            <a:r>
              <a:rPr lang="tr-TR" dirty="0"/>
              <a:t> kalitesinde azalmaya neden olan durumlardır. </a:t>
            </a:r>
          </a:p>
          <a:p>
            <a:endParaRPr lang="tr-TR" dirty="0"/>
          </a:p>
          <a:p>
            <a:r>
              <a:rPr lang="tr-TR" dirty="0"/>
              <a:t>Bu hastalıklardaki fonksiyon kayıplarının temel nedeni eklemler ve </a:t>
            </a:r>
            <a:r>
              <a:rPr lang="tr-TR" dirty="0" err="1"/>
              <a:t>çevresindeki</a:t>
            </a:r>
            <a:r>
              <a:rPr lang="tr-TR" dirty="0"/>
              <a:t> yapıların, </a:t>
            </a:r>
            <a:r>
              <a:rPr lang="tr-TR" dirty="0" err="1"/>
              <a:t>bugün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tam olarak </a:t>
            </a:r>
            <a:r>
              <a:rPr lang="tr-TR" dirty="0" err="1"/>
              <a:t>anlaşılamayan</a:t>
            </a:r>
            <a:r>
              <a:rPr lang="tr-TR" dirty="0"/>
              <a:t> birtakım mekanizmalar ile tetiklenen </a:t>
            </a:r>
            <a:r>
              <a:rPr lang="tr-TR" dirty="0" err="1"/>
              <a:t>otoimmün</a:t>
            </a:r>
            <a:r>
              <a:rPr lang="tr-TR" dirty="0"/>
              <a:t> olayların etkisi sonucu hasarlanmasıdır. </a:t>
            </a:r>
          </a:p>
          <a:p>
            <a:endParaRPr lang="tr-TR" dirty="0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34676101-9F3E-E444-B965-AFA61408A2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8064" y="836712"/>
            <a:ext cx="3731253" cy="153639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BDBBAFC-4C60-C643-B5B5-3D5BD2121B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9116" y="4797152"/>
            <a:ext cx="2974510" cy="196020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36D90B7-A9FD-F04E-9ABB-C9CBB375CF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3940" y="2461181"/>
            <a:ext cx="3619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51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90E914A-C7BA-3E4C-B79A-92875340C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Autofit/>
          </a:bodyPr>
          <a:lstStyle/>
          <a:p>
            <a:r>
              <a:rPr lang="tr-TR" sz="3600" dirty="0" err="1"/>
              <a:t>Psöriatik</a:t>
            </a:r>
            <a:r>
              <a:rPr lang="tr-TR" sz="3600" dirty="0"/>
              <a:t> </a:t>
            </a:r>
            <a:r>
              <a:rPr lang="tr-TR" sz="3600" dirty="0" err="1"/>
              <a:t>Artrit</a:t>
            </a:r>
            <a:r>
              <a:rPr lang="tr-TR" sz="3600" dirty="0"/>
              <a:t> Rehabilitasyonu-</a:t>
            </a:r>
            <a:br>
              <a:rPr lang="tr-TR" sz="3600" dirty="0"/>
            </a:br>
            <a:r>
              <a:rPr lang="tr-TR" sz="3600" dirty="0"/>
              <a:t>3-Fiziksel Aktivite ve Egzersiz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86E3E6-DDC8-1D47-B4E2-054E4477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sz="2400" dirty="0"/>
          </a:p>
          <a:p>
            <a:r>
              <a:rPr lang="tr-TR" sz="2700" dirty="0" err="1"/>
              <a:t>Enflamatuar</a:t>
            </a:r>
            <a:r>
              <a:rPr lang="tr-TR" sz="2700" dirty="0"/>
              <a:t> </a:t>
            </a:r>
            <a:r>
              <a:rPr lang="tr-TR" sz="2700" dirty="0" err="1"/>
              <a:t>artritli</a:t>
            </a:r>
            <a:r>
              <a:rPr lang="tr-TR" sz="2700" dirty="0"/>
              <a:t> hastalarda </a:t>
            </a:r>
            <a:r>
              <a:rPr lang="tr-TR" sz="2700" dirty="0" err="1"/>
              <a:t>düzenli</a:t>
            </a:r>
            <a:r>
              <a:rPr lang="tr-TR" sz="2700" dirty="0"/>
              <a:t> fiziksel aktivite ve</a:t>
            </a:r>
          </a:p>
          <a:p>
            <a:pPr marL="0" indent="0">
              <a:buNone/>
            </a:pPr>
            <a:r>
              <a:rPr lang="tr-TR" sz="2700" dirty="0"/>
              <a:t>    </a:t>
            </a:r>
            <a:r>
              <a:rPr lang="tr-TR" sz="2700" dirty="0" err="1"/>
              <a:t>terapötik</a:t>
            </a:r>
            <a:r>
              <a:rPr lang="tr-TR" sz="2700" dirty="0"/>
              <a:t> egzersizler, rehabilitasyon programının en    önemli bileşenlerinden biridir</a:t>
            </a:r>
          </a:p>
          <a:p>
            <a:pPr marL="0" indent="0">
              <a:buNone/>
            </a:pPr>
            <a:endParaRPr lang="tr-TR" sz="2700" dirty="0"/>
          </a:p>
          <a:p>
            <a:r>
              <a:rPr lang="tr-TR" sz="2700" dirty="0" err="1"/>
              <a:t>İnflamatuar</a:t>
            </a:r>
            <a:r>
              <a:rPr lang="tr-TR" sz="2700" dirty="0"/>
              <a:t> </a:t>
            </a:r>
            <a:r>
              <a:rPr lang="tr-TR" sz="2700" dirty="0" err="1"/>
              <a:t>artritlerin</a:t>
            </a:r>
            <a:r>
              <a:rPr lang="tr-TR" sz="2700" dirty="0"/>
              <a:t> tedavisinde egzersizin yararları ile ilgili olarak yıllardır literatürde orta düzeyde kanıtlar gözlemlenmiştir</a:t>
            </a:r>
          </a:p>
          <a:p>
            <a:endParaRPr lang="tr-TR" sz="2700" dirty="0"/>
          </a:p>
          <a:p>
            <a:r>
              <a:rPr lang="tr-TR" sz="2700" dirty="0"/>
              <a:t>Ancak en iyi egzersiz türü, yoğunluğu, sıklığı ve süresinin yanı sıra farklı egzersiz protokollerinin hastaların fonksiyonel kapasitesi üzerindeki etkisi konusunda hala bir fikir birliği yoktur.</a:t>
            </a:r>
            <a:endParaRPr lang="tr-TR" sz="2400" dirty="0"/>
          </a:p>
          <a:p>
            <a:r>
              <a:rPr lang="tr-TR" sz="1100" dirty="0" err="1"/>
              <a:t>Burder</a:t>
            </a:r>
            <a:r>
              <a:rPr lang="tr-TR" sz="1100" dirty="0"/>
              <a:t> K, </a:t>
            </a:r>
            <a:r>
              <a:rPr lang="tr-TR" sz="1100" dirty="0" err="1"/>
              <a:t>Wozael</a:t>
            </a:r>
            <a:r>
              <a:rPr lang="tr-TR" sz="1100" dirty="0"/>
              <a:t> G. </a:t>
            </a:r>
            <a:r>
              <a:rPr lang="tr-TR" sz="1100" dirty="0" err="1"/>
              <a:t>Psoriatic</a:t>
            </a:r>
            <a:r>
              <a:rPr lang="tr-TR" sz="1100" dirty="0"/>
              <a:t> </a:t>
            </a:r>
            <a:r>
              <a:rPr lang="tr-TR" sz="1100" dirty="0" err="1"/>
              <a:t>arthritis</a:t>
            </a:r>
            <a:r>
              <a:rPr lang="tr-TR" sz="1100" dirty="0"/>
              <a:t>: a </a:t>
            </a:r>
            <a:r>
              <a:rPr lang="tr-TR" sz="1100" dirty="0" err="1"/>
              <a:t>diagnostic</a:t>
            </a:r>
            <a:r>
              <a:rPr lang="tr-TR" sz="1100" dirty="0"/>
              <a:t> </a:t>
            </a:r>
            <a:r>
              <a:rPr lang="tr-TR" sz="1100" dirty="0" err="1"/>
              <a:t>challenge</a:t>
            </a:r>
            <a:r>
              <a:rPr lang="tr-TR" sz="1100" dirty="0"/>
              <a:t>? G </a:t>
            </a:r>
            <a:r>
              <a:rPr lang="tr-TR" sz="1100" dirty="0" err="1"/>
              <a:t>Ital</a:t>
            </a:r>
            <a:r>
              <a:rPr lang="tr-TR" sz="1100" dirty="0"/>
              <a:t> </a:t>
            </a:r>
            <a:r>
              <a:rPr lang="tr-TR" sz="1100" dirty="0" err="1"/>
              <a:t>Dermatol</a:t>
            </a:r>
            <a:r>
              <a:rPr lang="tr-TR" sz="1100" dirty="0"/>
              <a:t> </a:t>
            </a:r>
            <a:r>
              <a:rPr lang="tr-TR" sz="1100" dirty="0" err="1"/>
              <a:t>Venereol</a:t>
            </a:r>
            <a:r>
              <a:rPr lang="tr-TR" sz="1100" dirty="0"/>
              <a:t>  2010; 145(3):407-14.</a:t>
            </a:r>
          </a:p>
          <a:p>
            <a:endParaRPr lang="tr-TR" sz="2400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939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tr-TR" dirty="0"/>
              <a:t>Egzersiz tedavisinde amaç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760640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Eklem hareket açıklığı (EHA) korunması ya da artırılması</a:t>
            </a:r>
          </a:p>
          <a:p>
            <a:endParaRPr lang="tr-TR" dirty="0"/>
          </a:p>
          <a:p>
            <a:r>
              <a:rPr lang="tr-TR" dirty="0"/>
              <a:t>Kasların güçlendirilmesi</a:t>
            </a:r>
          </a:p>
          <a:p>
            <a:endParaRPr lang="tr-TR" dirty="0"/>
          </a:p>
          <a:p>
            <a:r>
              <a:rPr lang="tr-TR" dirty="0"/>
              <a:t>Statik ve dinamik dayanıklılığın artırılması</a:t>
            </a:r>
          </a:p>
          <a:p>
            <a:endParaRPr lang="tr-TR" dirty="0"/>
          </a:p>
          <a:p>
            <a:r>
              <a:rPr lang="tr-TR" dirty="0"/>
              <a:t>Eklemlerin biyomekanik olarak daha iyi fonksiyon kazanması, kemik </a:t>
            </a:r>
            <a:r>
              <a:rPr lang="tr-TR" dirty="0" err="1"/>
              <a:t>mineralizasyonunun</a:t>
            </a:r>
            <a:r>
              <a:rPr lang="tr-TR" dirty="0"/>
              <a:t> artırılması</a:t>
            </a:r>
          </a:p>
          <a:p>
            <a:endParaRPr lang="tr-TR" dirty="0"/>
          </a:p>
          <a:p>
            <a:r>
              <a:rPr lang="tr-TR" dirty="0"/>
              <a:t>Aerobik kapasitenin artırılması</a:t>
            </a:r>
          </a:p>
          <a:p>
            <a:endParaRPr lang="tr-TR" dirty="0"/>
          </a:p>
          <a:p>
            <a:r>
              <a:rPr lang="tr-TR" b="1" dirty="0"/>
              <a:t>Genel iyilik ve fonksiyonel durumun düzeltilmesi</a:t>
            </a:r>
          </a:p>
          <a:p>
            <a:endParaRPr lang="tr-TR" b="1" dirty="0"/>
          </a:p>
          <a:p>
            <a:pPr>
              <a:buNone/>
            </a:pPr>
            <a:endParaRPr lang="tr-TR" sz="1200" b="1" dirty="0"/>
          </a:p>
          <a:p>
            <a:r>
              <a:rPr lang="tr-TR" sz="1200" dirty="0" err="1"/>
              <a:t>Hicks</a:t>
            </a:r>
            <a:r>
              <a:rPr lang="tr-TR" sz="1200" dirty="0"/>
              <a:t> JE, </a:t>
            </a:r>
            <a:r>
              <a:rPr lang="tr-TR" sz="1200" dirty="0" err="1"/>
              <a:t>Gerber</a:t>
            </a:r>
            <a:r>
              <a:rPr lang="tr-TR" sz="1200" dirty="0"/>
              <a:t> LH. </a:t>
            </a:r>
            <a:r>
              <a:rPr lang="tr-TR" sz="1200" dirty="0" err="1"/>
              <a:t>Rehabilitation</a:t>
            </a:r>
            <a:r>
              <a:rPr lang="tr-TR" sz="1200" dirty="0"/>
              <a:t> of </a:t>
            </a:r>
            <a:r>
              <a:rPr lang="tr-TR" sz="1200" dirty="0" err="1"/>
              <a:t>the</a:t>
            </a:r>
            <a:r>
              <a:rPr lang="tr-TR" sz="1200" dirty="0"/>
              <a:t> </a:t>
            </a:r>
            <a:r>
              <a:rPr lang="tr-TR" sz="1200" dirty="0" err="1"/>
              <a:t>patient</a:t>
            </a:r>
            <a:r>
              <a:rPr lang="tr-TR" sz="1200" dirty="0"/>
              <a:t> </a:t>
            </a:r>
            <a:r>
              <a:rPr lang="tr-TR" sz="1200" dirty="0" err="1"/>
              <a:t>with</a:t>
            </a:r>
            <a:r>
              <a:rPr lang="tr-TR" sz="1200" dirty="0"/>
              <a:t> </a:t>
            </a:r>
            <a:r>
              <a:rPr lang="tr-TR" sz="1200" dirty="0" err="1"/>
              <a:t>arthritis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connective</a:t>
            </a:r>
            <a:r>
              <a:rPr lang="tr-TR" sz="1200" dirty="0"/>
              <a:t> </a:t>
            </a:r>
            <a:r>
              <a:rPr lang="tr-TR" sz="1200" dirty="0" err="1"/>
              <a:t>tissue</a:t>
            </a:r>
            <a:r>
              <a:rPr lang="tr-TR" sz="1200" dirty="0"/>
              <a:t> </a:t>
            </a:r>
            <a:r>
              <a:rPr lang="tr-TR" sz="1200" dirty="0" err="1"/>
              <a:t>disease</a:t>
            </a:r>
            <a:r>
              <a:rPr lang="tr-TR" sz="1200" dirty="0"/>
              <a:t>. </a:t>
            </a:r>
            <a:r>
              <a:rPr lang="tr-TR" sz="1200" dirty="0" err="1"/>
              <a:t>In</a:t>
            </a:r>
            <a:r>
              <a:rPr lang="tr-TR" sz="1200" dirty="0"/>
              <a:t>: </a:t>
            </a:r>
            <a:r>
              <a:rPr lang="tr-TR" sz="1200" dirty="0" err="1"/>
              <a:t>DeLisa</a:t>
            </a:r>
            <a:r>
              <a:rPr lang="tr-TR" sz="1200" dirty="0"/>
              <a:t> JA, </a:t>
            </a:r>
            <a:r>
              <a:rPr lang="tr-TR" sz="1200" dirty="0" err="1"/>
              <a:t>Gans</a:t>
            </a:r>
            <a:r>
              <a:rPr lang="tr-TR" sz="1200" dirty="0"/>
              <a:t> BM, </a:t>
            </a:r>
            <a:r>
              <a:rPr lang="tr-TR" sz="1200" dirty="0" err="1"/>
              <a:t>eds</a:t>
            </a:r>
            <a:r>
              <a:rPr lang="tr-TR" sz="1200" dirty="0"/>
              <a:t>. </a:t>
            </a:r>
            <a:r>
              <a:rPr lang="tr-TR" sz="1200" dirty="0" err="1"/>
              <a:t>Rehabilitation</a:t>
            </a:r>
            <a:r>
              <a:rPr lang="tr-TR" sz="1200" dirty="0"/>
              <a:t> </a:t>
            </a:r>
            <a:r>
              <a:rPr lang="tr-TR" sz="1200" dirty="0" err="1"/>
              <a:t>Medicine</a:t>
            </a:r>
            <a:r>
              <a:rPr lang="tr-TR" sz="1200" dirty="0"/>
              <a:t>:</a:t>
            </a:r>
            <a:r>
              <a:rPr lang="tr-TR" sz="1200" dirty="0" err="1"/>
              <a:t>Principles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Practice</a:t>
            </a:r>
            <a:r>
              <a:rPr lang="tr-TR" sz="1200" dirty="0"/>
              <a:t>. 2005. p.721-65. </a:t>
            </a:r>
          </a:p>
          <a:p>
            <a:endParaRPr lang="tr-TR" sz="1300" dirty="0"/>
          </a:p>
        </p:txBody>
      </p:sp>
    </p:spTree>
    <p:extLst>
      <p:ext uri="{BB962C8B-B14F-4D97-AF65-F5344CB8AC3E}">
        <p14:creationId xmlns:p14="http://schemas.microsoft.com/office/powerpoint/2010/main" val="3646213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r>
              <a:rPr lang="tr-TR" sz="3800" dirty="0"/>
              <a:t>Egzersiz programı öncesinde dikkat edilmesi gereken noktalar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Hasta kapsamlı olarak değerlendirilmelidir</a:t>
            </a:r>
          </a:p>
          <a:p>
            <a:pPr marL="0" indent="0">
              <a:buNone/>
            </a:pPr>
            <a:r>
              <a:rPr lang="tr-TR" dirty="0"/>
              <a:t>     *</a:t>
            </a:r>
            <a:r>
              <a:rPr lang="tr-TR" dirty="0" err="1"/>
              <a:t>Romatizmal</a:t>
            </a:r>
            <a:r>
              <a:rPr lang="tr-TR" dirty="0"/>
              <a:t> hastalığın evresi</a:t>
            </a:r>
          </a:p>
          <a:p>
            <a:pPr marL="0" indent="0">
              <a:buNone/>
            </a:pPr>
            <a:r>
              <a:rPr lang="tr-TR" dirty="0"/>
              <a:t>     *</a:t>
            </a:r>
            <a:r>
              <a:rPr lang="tr-TR" dirty="0" err="1"/>
              <a:t>Romatizmal</a:t>
            </a:r>
            <a:r>
              <a:rPr lang="tr-TR" dirty="0"/>
              <a:t> hastalığın aktivitesi</a:t>
            </a:r>
          </a:p>
          <a:p>
            <a:pPr marL="0" indent="0">
              <a:buNone/>
            </a:pPr>
            <a:r>
              <a:rPr lang="tr-TR" dirty="0"/>
              <a:t>     *Eklem hasarının şiddeti</a:t>
            </a:r>
          </a:p>
          <a:p>
            <a:pPr marL="0" indent="0">
              <a:buNone/>
            </a:pPr>
            <a:r>
              <a:rPr lang="tr-TR" dirty="0"/>
              <a:t>     *</a:t>
            </a:r>
            <a:r>
              <a:rPr lang="tr-TR" dirty="0" err="1"/>
              <a:t>Deformitelerin</a:t>
            </a:r>
            <a:r>
              <a:rPr lang="tr-TR" dirty="0"/>
              <a:t> varlığı</a:t>
            </a:r>
          </a:p>
          <a:p>
            <a:pPr marL="0" indent="0">
              <a:buNone/>
            </a:pPr>
            <a:r>
              <a:rPr lang="tr-TR" dirty="0"/>
              <a:t>     *</a:t>
            </a:r>
            <a:r>
              <a:rPr lang="tr-TR" dirty="0" err="1"/>
              <a:t>Komorbiditelerin</a:t>
            </a:r>
            <a:r>
              <a:rPr lang="tr-TR" dirty="0"/>
              <a:t> varlığı</a:t>
            </a:r>
          </a:p>
          <a:p>
            <a:pPr marL="0" indent="0">
              <a:buNone/>
            </a:pPr>
            <a:r>
              <a:rPr lang="tr-TR" dirty="0"/>
              <a:t>     *Hastanın sosyokültürel düzeyi ve ilgi alanları</a:t>
            </a:r>
          </a:p>
          <a:p>
            <a:pPr marL="0" indent="0">
              <a:buNone/>
            </a:pPr>
            <a:r>
              <a:rPr lang="tr-TR" dirty="0"/>
              <a:t>     *Hastanın beklentileri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Egzersiz programı periyodik olarak gözden geçirilmeli</a:t>
            </a:r>
          </a:p>
          <a:p>
            <a:r>
              <a:rPr lang="tr-TR" dirty="0"/>
              <a:t>Eklemlerin durumuna göre gereğinde yeniden düzenlenmeli</a:t>
            </a:r>
          </a:p>
        </p:txBody>
      </p:sp>
    </p:spTree>
    <p:extLst>
      <p:ext uri="{BB962C8B-B14F-4D97-AF65-F5344CB8AC3E}">
        <p14:creationId xmlns:p14="http://schemas.microsoft.com/office/powerpoint/2010/main" val="3860725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Artritli</a:t>
            </a:r>
            <a:r>
              <a:rPr lang="tr-TR" dirty="0"/>
              <a:t> hastada egzersiz engelleri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394720" cy="2692895"/>
          </a:xfrm>
        </p:spPr>
        <p:txBody>
          <a:bodyPr>
            <a:normAutofit/>
          </a:bodyPr>
          <a:lstStyle/>
          <a:p>
            <a:endParaRPr lang="tr-TR" dirty="0"/>
          </a:p>
          <a:p>
            <a:pPr>
              <a:buNone/>
            </a:pPr>
            <a:endParaRPr lang="tr-TR" dirty="0"/>
          </a:p>
          <a:p>
            <a:r>
              <a:rPr lang="tr-TR" dirty="0"/>
              <a:t>Fiziksel engeller,</a:t>
            </a:r>
          </a:p>
          <a:p>
            <a:r>
              <a:rPr lang="tr-TR" dirty="0"/>
              <a:t>Egzersiz öncesinde ağrı</a:t>
            </a:r>
          </a:p>
        </p:txBody>
      </p:sp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F95BE860-AA0B-6841-8292-970EE9F393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052736"/>
            <a:ext cx="3987800" cy="20447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FCE4C630-92AA-904B-BD3A-D0E10EF340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2774" y="3284984"/>
            <a:ext cx="4178300" cy="19431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DFD6C1F-20F4-1948-951F-82DBC75642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7952" y="4797152"/>
            <a:ext cx="3289359" cy="184204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Terapötik</a:t>
            </a:r>
            <a:r>
              <a:rPr lang="tr-TR" dirty="0"/>
              <a:t> Egzersizler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2880321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sz="3000" dirty="0"/>
          </a:p>
          <a:p>
            <a:r>
              <a:rPr lang="tr-TR" sz="3000" dirty="0"/>
              <a:t>1- EHA ve germe egzersizleri</a:t>
            </a:r>
          </a:p>
          <a:p>
            <a:r>
              <a:rPr lang="tr-TR" sz="3000" dirty="0"/>
              <a:t>2- Güçlendirme (dirençli) egzersizleri</a:t>
            </a:r>
          </a:p>
          <a:p>
            <a:r>
              <a:rPr lang="tr-TR" sz="3000" dirty="0"/>
              <a:t>3- Aerobik (dayanıklılık) egzersizleri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9797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tr-TR" dirty="0"/>
              <a:t>1- EHA ve Germe Egzersizleri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700807"/>
            <a:ext cx="8064896" cy="4248473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Günlük yaşam aktivitelerini gerçekleştirebilmek ve etkin hareketi yapabilmek için eklemler fonksiyonel EHA da olmalıdır</a:t>
            </a:r>
          </a:p>
          <a:p>
            <a:pPr>
              <a:buNone/>
            </a:pPr>
            <a:endParaRPr lang="tr-TR" dirty="0"/>
          </a:p>
          <a:p>
            <a:endParaRPr lang="tr-TR" dirty="0"/>
          </a:p>
          <a:p>
            <a:r>
              <a:rPr lang="tr-TR" dirty="0"/>
              <a:t>Eklemler </a:t>
            </a:r>
            <a:r>
              <a:rPr lang="tr-TR" dirty="0" err="1"/>
              <a:t>nonoptimal</a:t>
            </a:r>
            <a:r>
              <a:rPr lang="tr-TR" dirty="0"/>
              <a:t> pozisyonda iken hareket yapıldığında hem kaslar biyomekanik strese maruz kalırlar, hem de eklemlere aşırı yük biner; </a:t>
            </a:r>
            <a:r>
              <a:rPr lang="tr-TR" b="1" dirty="0"/>
              <a:t>erken yorgunlukla </a:t>
            </a:r>
            <a:r>
              <a:rPr lang="tr-TR" dirty="0"/>
              <a:t>sonuçlanır</a:t>
            </a:r>
          </a:p>
        </p:txBody>
      </p:sp>
    </p:spTree>
    <p:extLst>
      <p:ext uri="{BB962C8B-B14F-4D97-AF65-F5344CB8AC3E}">
        <p14:creationId xmlns:p14="http://schemas.microsoft.com/office/powerpoint/2010/main" val="3321220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tr-TR" dirty="0"/>
              <a:t>EHA egzersizleri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040560"/>
          </a:xfrm>
        </p:spPr>
        <p:txBody>
          <a:bodyPr>
            <a:normAutofit fontScale="85000" lnSpcReduction="10000"/>
          </a:bodyPr>
          <a:lstStyle/>
          <a:p>
            <a:r>
              <a:rPr lang="tr-TR" dirty="0" err="1"/>
              <a:t>Artritik</a:t>
            </a:r>
            <a:r>
              <a:rPr lang="tr-TR" dirty="0"/>
              <a:t> tutulum olan tüm eklemlerde EHA egzersizleri yapılmalıdır</a:t>
            </a:r>
          </a:p>
          <a:p>
            <a:endParaRPr lang="tr-TR" dirty="0"/>
          </a:p>
          <a:p>
            <a:r>
              <a:rPr lang="tr-TR" dirty="0"/>
              <a:t>Hastalık aktivitesine ve ağrının şiddetine göre</a:t>
            </a:r>
          </a:p>
          <a:p>
            <a:endParaRPr lang="tr-TR" dirty="0"/>
          </a:p>
          <a:p>
            <a:r>
              <a:rPr lang="tr-TR" b="1" dirty="0"/>
              <a:t>Pasif: </a:t>
            </a:r>
            <a:r>
              <a:rPr lang="tr-TR" dirty="0"/>
              <a:t>Aktif dönemde ve ağrı şiddetliyse</a:t>
            </a:r>
          </a:p>
          <a:p>
            <a:endParaRPr lang="tr-TR" dirty="0"/>
          </a:p>
          <a:p>
            <a:r>
              <a:rPr lang="tr-TR" b="1" dirty="0"/>
              <a:t>Aktif-</a:t>
            </a:r>
            <a:r>
              <a:rPr lang="tr-TR" b="1" dirty="0" err="1"/>
              <a:t>assistif</a:t>
            </a:r>
            <a:r>
              <a:rPr lang="tr-TR" b="1" dirty="0"/>
              <a:t>: </a:t>
            </a:r>
            <a:r>
              <a:rPr lang="tr-TR" dirty="0"/>
              <a:t>Aktif dönemde, ağrı dayanılabilir şiddetteyse</a:t>
            </a:r>
          </a:p>
          <a:p>
            <a:endParaRPr lang="tr-TR" b="1" dirty="0"/>
          </a:p>
          <a:p>
            <a:r>
              <a:rPr lang="tr-TR" b="1" dirty="0"/>
              <a:t>Aktif: </a:t>
            </a:r>
            <a:r>
              <a:rPr lang="tr-TR" dirty="0"/>
              <a:t>Hastalık aktivitesi kontrol altına alınmış, ağrı azalmışsa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966304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1143000"/>
          </a:xfrm>
        </p:spPr>
        <p:txBody>
          <a:bodyPr/>
          <a:lstStyle/>
          <a:p>
            <a:r>
              <a:rPr lang="tr-TR" dirty="0"/>
              <a:t>EHA egzersizleri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3563888" cy="5400600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Günde 1-2 kez, 6-10 tekrar</a:t>
            </a:r>
          </a:p>
          <a:p>
            <a:endParaRPr lang="tr-TR" dirty="0"/>
          </a:p>
          <a:p>
            <a:r>
              <a:rPr lang="tr-TR" dirty="0"/>
              <a:t>Akut </a:t>
            </a:r>
            <a:r>
              <a:rPr lang="tr-TR" dirty="0" err="1"/>
              <a:t>inflamasyonda</a:t>
            </a:r>
            <a:r>
              <a:rPr lang="tr-TR" dirty="0"/>
              <a:t> tekrar sayısı azaltılabilir </a:t>
            </a:r>
          </a:p>
          <a:p>
            <a:pPr>
              <a:buNone/>
            </a:pPr>
            <a:r>
              <a:rPr lang="tr-TR" dirty="0"/>
              <a:t>    (2-3 tekrar gibi)</a:t>
            </a:r>
          </a:p>
          <a:p>
            <a:endParaRPr lang="tr-TR" dirty="0"/>
          </a:p>
        </p:txBody>
      </p:sp>
      <p:pic>
        <p:nvPicPr>
          <p:cNvPr id="5" name="İçerik Yer Tutucusu 4" descr="C:\Users\fyilmaz\Pictures\el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40"/>
            <a:ext cx="2880320" cy="352839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Resim 5" descr="C:\Users\fyilmaz\Pictures\el 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206900"/>
            <a:ext cx="3096344" cy="35283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Resim 7" descr="C:\Users\fyilmaz\Pictures\el 7.jpg"/>
          <p:cNvPicPr/>
          <p:nvPr/>
        </p:nvPicPr>
        <p:blipFill rotWithShape="1">
          <a:blip r:embed="rId5" cstate="print"/>
          <a:srcRect l="12821" t="3399" r="5127" b="4249"/>
          <a:stretch/>
        </p:blipFill>
        <p:spPr bwMode="auto">
          <a:xfrm>
            <a:off x="6484950" y="3278908"/>
            <a:ext cx="2520280" cy="33843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2596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554960" cy="864096"/>
          </a:xfrm>
        </p:spPr>
        <p:txBody>
          <a:bodyPr/>
          <a:lstStyle/>
          <a:p>
            <a:r>
              <a:rPr lang="tr-TR" dirty="0"/>
              <a:t>Germe egzersizleri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52736"/>
            <a:ext cx="8686800" cy="5688632"/>
          </a:xfrm>
        </p:spPr>
        <p:txBody>
          <a:bodyPr>
            <a:noAutofit/>
          </a:bodyPr>
          <a:lstStyle/>
          <a:p>
            <a:r>
              <a:rPr lang="tr-TR" sz="2200" dirty="0" err="1"/>
              <a:t>Kontraktürlerin</a:t>
            </a:r>
            <a:r>
              <a:rPr lang="tr-TR" sz="2200" dirty="0"/>
              <a:t> önlenmesi ve </a:t>
            </a:r>
            <a:r>
              <a:rPr lang="tr-TR" sz="2200" dirty="0" err="1"/>
              <a:t>kapsüler</a:t>
            </a:r>
            <a:r>
              <a:rPr lang="tr-TR" sz="2200" dirty="0"/>
              <a:t> </a:t>
            </a:r>
            <a:r>
              <a:rPr lang="tr-TR" sz="2200" dirty="0" err="1"/>
              <a:t>adezyonların</a:t>
            </a:r>
            <a:endParaRPr lang="tr-TR" sz="2200" dirty="0"/>
          </a:p>
          <a:p>
            <a:pPr marL="0" indent="0">
              <a:buNone/>
            </a:pPr>
            <a:r>
              <a:rPr lang="tr-TR" sz="2200" dirty="0"/>
              <a:t>yıkılarak EHA’ </a:t>
            </a:r>
            <a:r>
              <a:rPr lang="tr-TR" sz="2200" dirty="0" err="1"/>
              <a:t>nın</a:t>
            </a:r>
            <a:r>
              <a:rPr lang="tr-TR" sz="2200" dirty="0"/>
              <a:t> korunması ve restore edilmesi için</a:t>
            </a:r>
          </a:p>
          <a:p>
            <a:pPr marL="0" indent="0">
              <a:buNone/>
            </a:pPr>
            <a:r>
              <a:rPr lang="tr-TR" sz="2200" dirty="0"/>
              <a:t> </a:t>
            </a:r>
          </a:p>
          <a:p>
            <a:r>
              <a:rPr lang="tr-TR" sz="2200" dirty="0"/>
              <a:t>Aktif </a:t>
            </a:r>
            <a:r>
              <a:rPr lang="tr-TR" sz="2200" dirty="0" err="1"/>
              <a:t>artrit</a:t>
            </a:r>
            <a:r>
              <a:rPr lang="tr-TR" sz="2200" dirty="0"/>
              <a:t> yoksa öncesinde sıcak </a:t>
            </a:r>
            <a:r>
              <a:rPr lang="tr-TR" sz="2200" dirty="0" err="1"/>
              <a:t>ugulama</a:t>
            </a:r>
            <a:endParaRPr lang="tr-TR" sz="2200" dirty="0"/>
          </a:p>
          <a:p>
            <a:pPr>
              <a:buNone/>
            </a:pPr>
            <a:r>
              <a:rPr lang="tr-TR" sz="2200" dirty="0"/>
              <a:t> yapılarak </a:t>
            </a:r>
            <a:r>
              <a:rPr lang="tr-TR" sz="2200" dirty="0" err="1"/>
              <a:t>kollajenin</a:t>
            </a:r>
            <a:r>
              <a:rPr lang="tr-TR" sz="2200" dirty="0"/>
              <a:t> gerilebilirliği artırılarak </a:t>
            </a:r>
          </a:p>
          <a:p>
            <a:pPr>
              <a:buNone/>
            </a:pPr>
            <a:r>
              <a:rPr lang="tr-TR" sz="2200" dirty="0"/>
              <a:t>egzersiz yapılması kolaylaştırılabilir</a:t>
            </a:r>
          </a:p>
          <a:p>
            <a:pPr>
              <a:buNone/>
            </a:pPr>
            <a:endParaRPr lang="tr-TR" sz="2200" dirty="0"/>
          </a:p>
          <a:p>
            <a:r>
              <a:rPr lang="tr-TR" sz="2200" dirty="0"/>
              <a:t>Aktif </a:t>
            </a:r>
            <a:r>
              <a:rPr lang="tr-TR" sz="2200" dirty="0" err="1"/>
              <a:t>artrit</a:t>
            </a:r>
            <a:r>
              <a:rPr lang="tr-TR" sz="2200" dirty="0"/>
              <a:t> döneminde </a:t>
            </a:r>
            <a:r>
              <a:rPr lang="tr-TR" sz="2200" b="1" dirty="0"/>
              <a:t>sıcak uygulanmamalıdır </a:t>
            </a:r>
            <a:endParaRPr lang="tr-TR" sz="2200" dirty="0"/>
          </a:p>
          <a:p>
            <a:pPr marL="0" indent="0">
              <a:buNone/>
            </a:pPr>
            <a:r>
              <a:rPr lang="tr-TR" sz="2200" dirty="0"/>
              <a:t>(</a:t>
            </a:r>
            <a:r>
              <a:rPr lang="tr-TR" sz="2200" dirty="0" err="1"/>
              <a:t>inflamasyon</a:t>
            </a:r>
            <a:r>
              <a:rPr lang="tr-TR" sz="2200" dirty="0"/>
              <a:t> artar)</a:t>
            </a:r>
          </a:p>
          <a:p>
            <a:r>
              <a:rPr lang="tr-TR" sz="2200" dirty="0"/>
              <a:t>Egzersiz sonrasında 2 saatten fazla süren ağrı olmamalıdır (Olursa tekrar sayısı azaltılmalı) </a:t>
            </a:r>
          </a:p>
          <a:p>
            <a:pPr marL="0" indent="0">
              <a:buNone/>
            </a:pPr>
            <a:endParaRPr lang="tr-TR" sz="2200" dirty="0"/>
          </a:p>
          <a:p>
            <a:r>
              <a:rPr lang="tr-TR" sz="2200" dirty="0"/>
              <a:t>Ciddi eklem </a:t>
            </a:r>
            <a:r>
              <a:rPr lang="tr-TR" sz="2200" dirty="0" err="1"/>
              <a:t>effüzyonu</a:t>
            </a:r>
            <a:r>
              <a:rPr lang="tr-TR" sz="2200" dirty="0"/>
              <a:t> varlığında eklem kapsülü </a:t>
            </a:r>
            <a:r>
              <a:rPr lang="tr-TR" sz="2200" dirty="0" err="1"/>
              <a:t>rüptürü</a:t>
            </a:r>
            <a:r>
              <a:rPr lang="tr-TR" sz="2200" dirty="0"/>
              <a:t> olasılığı nedeni ile aşırı germeden kaçınılmalıdır</a:t>
            </a:r>
          </a:p>
          <a:p>
            <a:endParaRPr lang="tr-TR" sz="2000" dirty="0"/>
          </a:p>
          <a:p>
            <a:pPr marL="0" indent="0">
              <a:buNone/>
            </a:pPr>
            <a:r>
              <a:rPr lang="tr-TR" sz="2000" dirty="0"/>
              <a:t> </a:t>
            </a:r>
          </a:p>
        </p:txBody>
      </p:sp>
      <p:pic>
        <p:nvPicPr>
          <p:cNvPr id="4" name="Resim 3" descr="C:\Users\fyilmaz\Pictures\el 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16632"/>
            <a:ext cx="2703562" cy="417646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6403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tr-TR" dirty="0"/>
              <a:t>2- Güçlendirme Egzersizleri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85000" lnSpcReduction="20000"/>
          </a:bodyPr>
          <a:lstStyle/>
          <a:p>
            <a:endParaRPr lang="tr-TR" dirty="0"/>
          </a:p>
          <a:p>
            <a:r>
              <a:rPr lang="tr-TR" dirty="0"/>
              <a:t>Yük binen aktiviteler sırasında, oluşan şokun </a:t>
            </a:r>
            <a:r>
              <a:rPr lang="tr-TR" dirty="0" err="1"/>
              <a:t>absorbe</a:t>
            </a:r>
            <a:r>
              <a:rPr lang="tr-TR" dirty="0"/>
              <a:t> edilerek eklemin korunması için eklem çevresi kasların güçlü olması gereklidir</a:t>
            </a:r>
          </a:p>
          <a:p>
            <a:endParaRPr lang="tr-TR" dirty="0"/>
          </a:p>
          <a:p>
            <a:r>
              <a:rPr lang="tr-TR" dirty="0"/>
              <a:t>Güçlendirme egzersizleri ile hedeflenen, kas liflerinde fizyolojik değişiklikler oluşturarak kas gücünü artırmaktır.</a:t>
            </a:r>
          </a:p>
          <a:p>
            <a:endParaRPr lang="tr-TR" dirty="0"/>
          </a:p>
          <a:p>
            <a:r>
              <a:rPr lang="tr-TR" dirty="0"/>
              <a:t>Hastalık aktivitesine göre</a:t>
            </a:r>
          </a:p>
          <a:p>
            <a:endParaRPr lang="tr-TR" dirty="0"/>
          </a:p>
          <a:p>
            <a:r>
              <a:rPr lang="tr-TR" dirty="0" err="1"/>
              <a:t>İzometrik</a:t>
            </a:r>
            <a:r>
              <a:rPr lang="tr-TR" dirty="0"/>
              <a:t> (Statik)</a:t>
            </a:r>
          </a:p>
          <a:p>
            <a:r>
              <a:rPr lang="tr-TR" dirty="0" err="1"/>
              <a:t>İzotonik</a:t>
            </a:r>
            <a:r>
              <a:rPr lang="tr-TR" dirty="0"/>
              <a:t> (Dinamik)</a:t>
            </a:r>
          </a:p>
          <a:p>
            <a:r>
              <a:rPr lang="tr-TR" dirty="0" err="1"/>
              <a:t>İzokinetik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966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6398718C-D31E-594B-BECF-4BABD896B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1AEF02-6C68-FA42-88F0-3A814D768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1" y="476672"/>
            <a:ext cx="4629937" cy="6336704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Ne yazık ki </a:t>
            </a:r>
            <a:r>
              <a:rPr lang="tr-TR" dirty="0" err="1"/>
              <a:t>bugün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farmakolojik </a:t>
            </a:r>
            <a:r>
              <a:rPr lang="tr-TR" dirty="0" err="1"/>
              <a:t>yöntemlerle</a:t>
            </a:r>
            <a:r>
              <a:rPr lang="tr-TR" dirty="0"/>
              <a:t> bu hastaların ancak bir kısmında tam ve uzun </a:t>
            </a:r>
            <a:r>
              <a:rPr lang="tr-TR" dirty="0" err="1"/>
              <a:t>süreli</a:t>
            </a:r>
            <a:r>
              <a:rPr lang="tr-TR" dirty="0"/>
              <a:t> bir </a:t>
            </a:r>
            <a:r>
              <a:rPr lang="tr-TR" dirty="0" err="1"/>
              <a:t>remisyon</a:t>
            </a:r>
            <a:r>
              <a:rPr lang="tr-TR" dirty="0"/>
              <a:t> </a:t>
            </a:r>
            <a:r>
              <a:rPr lang="tr-TR" dirty="0" err="1"/>
              <a:t>sağlanabilmektedir</a:t>
            </a:r>
            <a:endParaRPr lang="tr-TR" dirty="0"/>
          </a:p>
          <a:p>
            <a:endParaRPr lang="tr-TR" dirty="0"/>
          </a:p>
          <a:p>
            <a:r>
              <a:rPr lang="tr-TR" dirty="0"/>
              <a:t>Bu nedenle son yıllarda </a:t>
            </a:r>
            <a:r>
              <a:rPr lang="tr-TR" dirty="0" err="1"/>
              <a:t>romatizmal</a:t>
            </a:r>
            <a:r>
              <a:rPr lang="tr-TR" dirty="0"/>
              <a:t> hastalıkların tedavisinde farmakolojik tedaviler ile birlikte </a:t>
            </a:r>
            <a:r>
              <a:rPr lang="tr-TR" dirty="0" err="1"/>
              <a:t>non</a:t>
            </a:r>
            <a:r>
              <a:rPr lang="tr-TR" dirty="0"/>
              <a:t>- farmakolojik </a:t>
            </a:r>
            <a:r>
              <a:rPr lang="tr-TR" dirty="0" err="1"/>
              <a:t>yöntemlerin</a:t>
            </a:r>
            <a:r>
              <a:rPr lang="tr-TR" dirty="0"/>
              <a:t> de kullanılması ve tedavinin rehabilitasyon </a:t>
            </a:r>
            <a:r>
              <a:rPr lang="tr-TR" dirty="0" err="1"/>
              <a:t>süreçlerini</a:t>
            </a:r>
            <a:r>
              <a:rPr lang="tr-TR" dirty="0"/>
              <a:t> de kapsayacak </a:t>
            </a:r>
            <a:r>
              <a:rPr lang="tr-TR" dirty="0" err="1"/>
              <a:t>şekilde</a:t>
            </a:r>
            <a:r>
              <a:rPr lang="tr-TR" dirty="0"/>
              <a:t> </a:t>
            </a:r>
            <a:r>
              <a:rPr lang="tr-TR" dirty="0" err="1"/>
              <a:t>bütüncül</a:t>
            </a:r>
            <a:r>
              <a:rPr lang="tr-TR" dirty="0"/>
              <a:t> bir </a:t>
            </a:r>
            <a:r>
              <a:rPr lang="tr-TR" dirty="0" err="1"/>
              <a:t>yaklaşımla</a:t>
            </a:r>
            <a:r>
              <a:rPr lang="tr-TR" dirty="0"/>
              <a:t> yapılması </a:t>
            </a:r>
            <a:r>
              <a:rPr lang="tr-TR" dirty="0" err="1"/>
              <a:t>gerekliliği</a:t>
            </a:r>
            <a:r>
              <a:rPr lang="tr-TR" dirty="0"/>
              <a:t> </a:t>
            </a:r>
            <a:r>
              <a:rPr lang="tr-TR" dirty="0" err="1"/>
              <a:t>ön</a:t>
            </a:r>
            <a:r>
              <a:rPr lang="tr-TR" dirty="0"/>
              <a:t> plana </a:t>
            </a:r>
            <a:r>
              <a:rPr lang="tr-TR" dirty="0" err="1"/>
              <a:t>çıkmıştır</a:t>
            </a:r>
            <a:r>
              <a:rPr lang="tr-TR" dirty="0"/>
              <a:t> </a:t>
            </a:r>
          </a:p>
          <a:p>
            <a:endParaRPr lang="tr-TR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B871FC28-AA51-944E-9A38-E11078B6A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6056" y="404664"/>
            <a:ext cx="3888432" cy="6192688"/>
          </a:xfrm>
        </p:spPr>
        <p:txBody>
          <a:bodyPr>
            <a:normAutofit fontScale="92500" lnSpcReduction="10000"/>
          </a:bodyPr>
          <a:lstStyle/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      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40046B3-C848-2842-A982-8ADBC49A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6648" y="1052735"/>
            <a:ext cx="633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53" name="Resim 8" descr="TENS (transcutaneous electrical nerve stimulation) - NHS">
            <a:extLst>
              <a:ext uri="{FF2B5EF4-FFF2-40B4-BE49-F238E27FC236}">
                <a16:creationId xmlns:a16="http://schemas.microsoft.com/office/drawing/2014/main" id="{CE09AE21-B39B-D945-B5E9-35B1EA0A8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62" y="4092216"/>
            <a:ext cx="2204742" cy="146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AD72AA-D554-B24D-9DF8-54152BC2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733" y="2555735"/>
            <a:ext cx="44871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55" name="Resim 13" descr="Ultrason (US) nedir? Çeşitleri nelerdir? | Halil Dülger">
            <a:extLst>
              <a:ext uri="{FF2B5EF4-FFF2-40B4-BE49-F238E27FC236}">
                <a16:creationId xmlns:a16="http://schemas.microsoft.com/office/drawing/2014/main" id="{CC11F7DB-CA4B-1F49-8BE9-6A8E0BFF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15" y="2288375"/>
            <a:ext cx="2131035" cy="14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43865178-5E8C-5B4C-B71D-DBEC5BB8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4527336"/>
            <a:ext cx="68271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57" name="Resim 12" descr="Orthocare 7430 Reflex Afo Yürüyüş Ateli Afosu Medium Fiyatı">
            <a:extLst>
              <a:ext uri="{FF2B5EF4-FFF2-40B4-BE49-F238E27FC236}">
                <a16:creationId xmlns:a16="http://schemas.microsoft.com/office/drawing/2014/main" id="{CC75043E-871B-0F4F-95E4-71D40738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0" y="4136089"/>
            <a:ext cx="1763688" cy="19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0B521895-9BD2-A645-955F-4814B5AD6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4101430"/>
            <a:ext cx="40558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59" name="Resim 10" descr="Statik El Bilek Splinti Comfort - Sadece 365,47₺ - Hemen Satılanın">
            <a:extLst>
              <a:ext uri="{FF2B5EF4-FFF2-40B4-BE49-F238E27FC236}">
                <a16:creationId xmlns:a16="http://schemas.microsoft.com/office/drawing/2014/main" id="{E266210A-9C09-CD48-A55E-DD6E09EE0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84" y="45719"/>
            <a:ext cx="1823623" cy="25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561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338936" cy="864096"/>
          </a:xfrm>
        </p:spPr>
        <p:txBody>
          <a:bodyPr>
            <a:normAutofit fontScale="90000"/>
          </a:bodyPr>
          <a:lstStyle/>
          <a:p>
            <a:r>
              <a:rPr lang="tr-TR" dirty="0"/>
              <a:t>Güçlendirme </a:t>
            </a:r>
            <a:r>
              <a:rPr lang="tr-TR" dirty="0" err="1"/>
              <a:t>egz</a:t>
            </a:r>
            <a:r>
              <a:rPr lang="tr-TR" dirty="0"/>
              <a:t>;</a:t>
            </a:r>
            <a:br>
              <a:rPr lang="tr-TR" dirty="0"/>
            </a:br>
            <a:r>
              <a:rPr lang="tr-TR" dirty="0" err="1"/>
              <a:t>İzometrik</a:t>
            </a:r>
            <a:r>
              <a:rPr lang="tr-TR" dirty="0"/>
              <a:t> egzersizler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07504" y="1484784"/>
            <a:ext cx="5616624" cy="5256584"/>
          </a:xfrm>
        </p:spPr>
        <p:txBody>
          <a:bodyPr>
            <a:noAutofit/>
          </a:bodyPr>
          <a:lstStyle/>
          <a:p>
            <a:r>
              <a:rPr lang="tr-TR" sz="2300" dirty="0"/>
              <a:t>Kasın boyunda değişim yaratmadan esneklik sağlar. Eklemde hareket meydana gelmez fakat kasın gerilimi artar. </a:t>
            </a:r>
          </a:p>
          <a:p>
            <a:endParaRPr lang="tr-TR" sz="2300" dirty="0"/>
          </a:p>
          <a:p>
            <a:r>
              <a:rPr lang="tr-TR" sz="2300" dirty="0"/>
              <a:t>Statik egzersizler dinamiklere göre eklemlerde daha az zorlanma oluşturur</a:t>
            </a:r>
          </a:p>
          <a:p>
            <a:endParaRPr lang="tr-TR" sz="2300" dirty="0"/>
          </a:p>
          <a:p>
            <a:r>
              <a:rPr lang="tr-TR" sz="2300" dirty="0"/>
              <a:t>Akut </a:t>
            </a:r>
            <a:r>
              <a:rPr lang="tr-TR" sz="2300" dirty="0" err="1"/>
              <a:t>inflamasyonda</a:t>
            </a:r>
            <a:r>
              <a:rPr lang="tr-TR" sz="2300" dirty="0"/>
              <a:t> kas fonksiyonlarını korumak, </a:t>
            </a:r>
            <a:r>
              <a:rPr lang="tr-TR" sz="2300" dirty="0" err="1"/>
              <a:t>atrofiyi</a:t>
            </a:r>
            <a:r>
              <a:rPr lang="tr-TR" sz="2300" dirty="0"/>
              <a:t> önlemek açısından</a:t>
            </a:r>
          </a:p>
          <a:p>
            <a:pPr marL="0" indent="0">
              <a:buNone/>
            </a:pPr>
            <a:r>
              <a:rPr lang="tr-TR" sz="2300" dirty="0"/>
              <a:t>     önemli</a:t>
            </a:r>
          </a:p>
          <a:p>
            <a:pPr marL="0" indent="0">
              <a:buNone/>
            </a:pPr>
            <a:endParaRPr lang="tr-TR" sz="2300" dirty="0"/>
          </a:p>
          <a:p>
            <a:r>
              <a:rPr lang="tr-TR" sz="2300" dirty="0"/>
              <a:t>Statik egzersizler 5-10 tekrar, 6 </a:t>
            </a:r>
            <a:r>
              <a:rPr lang="tr-TR" sz="2300" dirty="0" err="1"/>
              <a:t>sn</a:t>
            </a:r>
            <a:r>
              <a:rPr lang="tr-TR" sz="2300" dirty="0"/>
              <a:t> </a:t>
            </a:r>
            <a:r>
              <a:rPr lang="tr-TR" sz="2300" dirty="0" err="1"/>
              <a:t>kontraksiyon</a:t>
            </a:r>
            <a:r>
              <a:rPr lang="tr-TR" sz="2300" dirty="0"/>
              <a:t> şeklinde yapılır</a:t>
            </a:r>
          </a:p>
        </p:txBody>
      </p:sp>
      <p:pic>
        <p:nvPicPr>
          <p:cNvPr id="5" name="İçerik Yer Tutucusu 4" descr="C:\Users\fyilmaz\Pictures\el 1.pn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4643"/>
            <a:ext cx="2520280" cy="201820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Resim 5" descr="izometrik egzersiz ile ilgili görsel sonucu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98504"/>
            <a:ext cx="3474399" cy="22581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7" name="Resim 6" descr="izometrik egzersiz ile ilgili görsel sonucu">
            <a:hlinkClick r:id="rId6" tgtFrame="&quot;_blank&quot;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53" y="2492896"/>
            <a:ext cx="2981325" cy="1533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60437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4762872" cy="792088"/>
          </a:xfrm>
        </p:spPr>
        <p:txBody>
          <a:bodyPr>
            <a:normAutofit fontScale="90000"/>
          </a:bodyPr>
          <a:lstStyle/>
          <a:p>
            <a:r>
              <a:rPr lang="tr-TR" dirty="0"/>
              <a:t>Güçlendirme </a:t>
            </a:r>
            <a:r>
              <a:rPr lang="tr-TR" dirty="0" err="1"/>
              <a:t>egz</a:t>
            </a:r>
            <a:r>
              <a:rPr lang="tr-TR" dirty="0"/>
              <a:t>;</a:t>
            </a:r>
            <a:br>
              <a:rPr lang="tr-TR" dirty="0"/>
            </a:br>
            <a:r>
              <a:rPr lang="tr-TR" dirty="0" err="1"/>
              <a:t>İzotonik</a:t>
            </a:r>
            <a:r>
              <a:rPr lang="tr-TR" dirty="0"/>
              <a:t> egzersizler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6048672" cy="5544616"/>
          </a:xfrm>
        </p:spPr>
        <p:txBody>
          <a:bodyPr>
            <a:normAutofit/>
          </a:bodyPr>
          <a:lstStyle/>
          <a:p>
            <a:endParaRPr lang="tr-TR" sz="2400" dirty="0"/>
          </a:p>
          <a:p>
            <a:r>
              <a:rPr lang="tr-TR" sz="2400" dirty="0"/>
              <a:t>Dinamik </a:t>
            </a:r>
            <a:r>
              <a:rPr lang="tr-TR" sz="2400" dirty="0" err="1"/>
              <a:t>egz</a:t>
            </a:r>
            <a:r>
              <a:rPr lang="tr-TR" sz="2400" dirty="0"/>
              <a:t> formudur, kasın boyunun </a:t>
            </a:r>
          </a:p>
          <a:p>
            <a:pPr>
              <a:buNone/>
            </a:pPr>
            <a:r>
              <a:rPr lang="tr-TR" sz="2400" dirty="0"/>
              <a:t>      değiştiği egzersizlerdir</a:t>
            </a:r>
          </a:p>
          <a:p>
            <a:r>
              <a:rPr lang="tr-TR" sz="2400" dirty="0"/>
              <a:t>Uygun planlanmış dinamik güçlendirme egzersizlerinin hastalık aktivitesi ve </a:t>
            </a:r>
          </a:p>
          <a:p>
            <a:pPr marL="0" indent="0">
              <a:buNone/>
            </a:pPr>
            <a:r>
              <a:rPr lang="tr-TR" sz="2400" dirty="0"/>
              <a:t>     eklem yapısını olumsuz etkilemeden kas    gücünü artırdığı gösterilmiştir</a:t>
            </a:r>
          </a:p>
          <a:p>
            <a:r>
              <a:rPr lang="tr-TR" sz="2400" dirty="0"/>
              <a:t>Genellikle düşük ağırlık, yüksek tekrar şeklinde planlanması, klinik olarak daha güvenlidir</a:t>
            </a:r>
          </a:p>
          <a:p>
            <a:pPr marL="0" indent="0">
              <a:buNone/>
            </a:pPr>
            <a:endParaRPr lang="tr-TR" sz="2200" dirty="0"/>
          </a:p>
        </p:txBody>
      </p:sp>
      <p:pic>
        <p:nvPicPr>
          <p:cNvPr id="5" name="İçerik Yer Tutucusu 4" descr="C:\Users\fyilmaz\Pictures\diz 4.pn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6633"/>
            <a:ext cx="3528392" cy="28083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Resim 5" descr="C:\Users\fyilmaz\Pictures\diz 5.jpg"/>
          <p:cNvPicPr/>
          <p:nvPr/>
        </p:nvPicPr>
        <p:blipFill>
          <a:blip r:embed="rId4" cstate="print"/>
          <a:srcRect t="5405"/>
          <a:stretch>
            <a:fillRect/>
          </a:stretch>
        </p:blipFill>
        <p:spPr bwMode="auto">
          <a:xfrm>
            <a:off x="6372200" y="2924944"/>
            <a:ext cx="2592288" cy="319772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BC3A21E-4F65-214C-A12D-D4474205C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693" y="3789038"/>
            <a:ext cx="66698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049" name="Resim 4" descr="theraband exercises ile ilgili görsel sonucu">
            <a:extLst>
              <a:ext uri="{FF2B5EF4-FFF2-40B4-BE49-F238E27FC236}">
                <a16:creationId xmlns:a16="http://schemas.microsoft.com/office/drawing/2014/main" id="{EEC835B0-0EAC-2F41-BF23-ED7A89F0E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41168"/>
            <a:ext cx="2296542" cy="177796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27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tr-TR" dirty="0"/>
              <a:t>3- Aerobik egzersizler</a:t>
            </a:r>
            <a:br>
              <a:rPr lang="tr-TR" dirty="0"/>
            </a:br>
            <a:r>
              <a:rPr lang="tr-TR" dirty="0"/>
              <a:t>(yürüyüş, koşma, bisiklet </a:t>
            </a:r>
            <a:r>
              <a:rPr lang="tr-TR" dirty="0" err="1"/>
              <a:t>vs</a:t>
            </a:r>
            <a:r>
              <a:rPr lang="tr-TR" dirty="0"/>
              <a:t>)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Yürüyüş</a:t>
            </a:r>
          </a:p>
          <a:p>
            <a:endParaRPr lang="tr-TR" dirty="0"/>
          </a:p>
          <a:p>
            <a:r>
              <a:rPr lang="tr-TR" dirty="0"/>
              <a:t>Step</a:t>
            </a:r>
          </a:p>
          <a:p>
            <a:endParaRPr lang="tr-TR" dirty="0"/>
          </a:p>
          <a:p>
            <a:r>
              <a:rPr lang="tr-TR" dirty="0"/>
              <a:t>Koşma</a:t>
            </a:r>
          </a:p>
          <a:p>
            <a:endParaRPr lang="tr-TR" dirty="0"/>
          </a:p>
          <a:p>
            <a:r>
              <a:rPr lang="tr-TR" dirty="0"/>
              <a:t>Bisiklet binmek</a:t>
            </a:r>
          </a:p>
          <a:p>
            <a:endParaRPr lang="tr-TR" dirty="0"/>
          </a:p>
          <a:p>
            <a:r>
              <a:rPr lang="tr-TR" dirty="0"/>
              <a:t>İp atlama</a:t>
            </a:r>
          </a:p>
          <a:p>
            <a:endParaRPr lang="tr-TR" dirty="0"/>
          </a:p>
          <a:p>
            <a:r>
              <a:rPr lang="tr-TR" dirty="0" err="1"/>
              <a:t>Zumba</a:t>
            </a:r>
            <a:endParaRPr lang="tr-TR" dirty="0"/>
          </a:p>
        </p:txBody>
      </p:sp>
      <p:pic>
        <p:nvPicPr>
          <p:cNvPr id="1026" name="Picture 2" descr="C:\Users\fyilmaz\Pictures\ind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340768"/>
            <a:ext cx="2686050" cy="1704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7" name="Picture 3" descr="C:\Users\fyilmaz\Pictures\indir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140968"/>
            <a:ext cx="2647950" cy="1724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8" name="Picture 4" descr="C:\Users\fyilmaz\Pictures\indir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84784"/>
            <a:ext cx="2619375" cy="1743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9" name="Picture 5" descr="C:\Users\fyilmaz\Pictures\indir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996952"/>
            <a:ext cx="2533650" cy="1800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30" name="Picture 6" descr="C:\Users\fyilmaz\Pictures\indir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941168"/>
            <a:ext cx="28575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31" name="Picture 7" descr="C:\Users\fyilmaz\Pictures\indir (5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941168"/>
            <a:ext cx="2619375" cy="1743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94783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464496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Aerobik egzersiz reçetesi oluşturmadan önce hekimin hastayı bilgilendirmesi gerekli</a:t>
            </a:r>
          </a:p>
          <a:p>
            <a:endParaRPr lang="tr-TR" dirty="0"/>
          </a:p>
          <a:p>
            <a:r>
              <a:rPr lang="tr-TR" dirty="0"/>
              <a:t>Hastaya, rahatsızlığı için egzersizin etkili ve güvenli olduğu anlatılmalı</a:t>
            </a:r>
          </a:p>
          <a:p>
            <a:endParaRPr lang="tr-TR" dirty="0"/>
          </a:p>
          <a:p>
            <a:r>
              <a:rPr lang="tr-TR" dirty="0"/>
              <a:t>Hekim, </a:t>
            </a:r>
            <a:r>
              <a:rPr lang="tr-TR" dirty="0" err="1"/>
              <a:t>romatizmal</a:t>
            </a:r>
            <a:r>
              <a:rPr lang="tr-TR" dirty="0"/>
              <a:t> hastalığın hangi fonksiyonel kısıtlılıklara </a:t>
            </a:r>
            <a:r>
              <a:rPr lang="tr-TR" dirty="0" err="1"/>
              <a:t>yolaçtığını</a:t>
            </a:r>
            <a:r>
              <a:rPr lang="tr-TR" dirty="0"/>
              <a:t> belirlemeli</a:t>
            </a:r>
          </a:p>
          <a:p>
            <a:endParaRPr lang="tr-TR" dirty="0"/>
          </a:p>
          <a:p>
            <a:r>
              <a:rPr lang="tr-TR" dirty="0" err="1"/>
              <a:t>Romatizmal</a:t>
            </a:r>
            <a:r>
              <a:rPr lang="tr-TR" dirty="0"/>
              <a:t> hastalığın aktivitesinin kontrol altında olduğundan emin olmalı</a:t>
            </a:r>
          </a:p>
        </p:txBody>
      </p:sp>
    </p:spTree>
    <p:extLst>
      <p:ext uri="{BB962C8B-B14F-4D97-AF65-F5344CB8AC3E}">
        <p14:creationId xmlns:p14="http://schemas.microsoft.com/office/powerpoint/2010/main" val="334447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52528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Aerobik egzersiz programı, hastanın belirlenen  </a:t>
            </a:r>
            <a:r>
              <a:rPr lang="tr-TR" dirty="0" err="1"/>
              <a:t>max</a:t>
            </a:r>
            <a:r>
              <a:rPr lang="tr-TR" dirty="0"/>
              <a:t> kalp hızına göre hazırlanmalıdır</a:t>
            </a:r>
          </a:p>
          <a:p>
            <a:endParaRPr lang="tr-TR" dirty="0"/>
          </a:p>
          <a:p>
            <a:r>
              <a:rPr lang="tr-TR" dirty="0"/>
              <a:t>Egzersiz yoğunluğu </a:t>
            </a:r>
            <a:r>
              <a:rPr lang="tr-TR" dirty="0" err="1"/>
              <a:t>max</a:t>
            </a:r>
            <a:r>
              <a:rPr lang="tr-TR" dirty="0"/>
              <a:t> kalp hızının %60-80 i ile başlayacak şekilde oluşturulur.</a:t>
            </a:r>
          </a:p>
          <a:p>
            <a:endParaRPr lang="tr-TR" dirty="0"/>
          </a:p>
          <a:p>
            <a:r>
              <a:rPr lang="tr-TR" dirty="0"/>
              <a:t>Haftada 3 kez ve ilk 1 ay </a:t>
            </a:r>
            <a:r>
              <a:rPr lang="tr-TR" dirty="0" err="1"/>
              <a:t>intervalli</a:t>
            </a:r>
            <a:r>
              <a:rPr lang="tr-TR" dirty="0"/>
              <a:t> (örn 3 </a:t>
            </a:r>
            <a:r>
              <a:rPr lang="tr-TR" dirty="0" err="1"/>
              <a:t>dk</a:t>
            </a:r>
            <a:r>
              <a:rPr lang="tr-TR" dirty="0"/>
              <a:t> bisiklet, 2 </a:t>
            </a:r>
            <a:r>
              <a:rPr lang="tr-TR" dirty="0" err="1"/>
              <a:t>dk</a:t>
            </a:r>
            <a:r>
              <a:rPr lang="tr-TR" dirty="0"/>
              <a:t> dinlenme gibi)</a:t>
            </a:r>
          </a:p>
          <a:p>
            <a:endParaRPr lang="tr-TR" dirty="0"/>
          </a:p>
          <a:p>
            <a:r>
              <a:rPr lang="tr-TR" dirty="0"/>
              <a:t>Program; ilk 5-10 </a:t>
            </a:r>
            <a:r>
              <a:rPr lang="tr-TR" dirty="0" err="1"/>
              <a:t>dk</a:t>
            </a:r>
            <a:r>
              <a:rPr lang="tr-TR" dirty="0"/>
              <a:t> ısınma, 30-45 </a:t>
            </a:r>
            <a:r>
              <a:rPr lang="tr-TR" dirty="0" err="1"/>
              <a:t>dk</a:t>
            </a:r>
            <a:r>
              <a:rPr lang="tr-TR" dirty="0"/>
              <a:t> aerobik </a:t>
            </a:r>
            <a:r>
              <a:rPr lang="tr-TR" dirty="0" err="1"/>
              <a:t>egz</a:t>
            </a:r>
            <a:r>
              <a:rPr lang="tr-TR" dirty="0"/>
              <a:t> ve son 10 </a:t>
            </a:r>
            <a:r>
              <a:rPr lang="tr-TR" dirty="0" err="1"/>
              <a:t>dk</a:t>
            </a:r>
            <a:r>
              <a:rPr lang="tr-TR" dirty="0"/>
              <a:t> soğuma (germe ve düşük yoğunluklu aerobik </a:t>
            </a:r>
            <a:r>
              <a:rPr lang="tr-TR" dirty="0" err="1"/>
              <a:t>egz</a:t>
            </a:r>
            <a:r>
              <a:rPr lang="tr-TR" dirty="0"/>
              <a:t>) şeklinde olabilir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560B27C-A369-CF48-B1F6-5F7E78F5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/>
          <a:lstStyle/>
          <a:p>
            <a:r>
              <a:rPr lang="tr-TR" dirty="0"/>
              <a:t>Ayrıca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FC07FD0-3BC5-D04E-8769-ABDDCA3E7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6120680" cy="4525963"/>
          </a:xfrm>
        </p:spPr>
        <p:txBody>
          <a:bodyPr/>
          <a:lstStyle/>
          <a:p>
            <a:r>
              <a:rPr lang="tr-TR" sz="2700" dirty="0" err="1"/>
              <a:t>Mobilizasyon</a:t>
            </a:r>
            <a:r>
              <a:rPr lang="tr-TR" sz="2700" dirty="0"/>
              <a:t> ve </a:t>
            </a:r>
            <a:r>
              <a:rPr lang="tr-TR" sz="2700" dirty="0" err="1"/>
              <a:t>postür</a:t>
            </a:r>
            <a:r>
              <a:rPr lang="tr-TR" sz="2700" dirty="0"/>
              <a:t> egzersizleri de akılda tutulması gereken egzersizlerdir</a:t>
            </a:r>
          </a:p>
          <a:p>
            <a:endParaRPr lang="tr-TR" sz="2700" dirty="0"/>
          </a:p>
          <a:p>
            <a:r>
              <a:rPr lang="tr-TR" sz="2700" dirty="0"/>
              <a:t>Evde bireysel, süpervizör eşliğinde, grup egzersizi şeklinde olabilir</a:t>
            </a:r>
          </a:p>
          <a:p>
            <a:endParaRPr lang="tr-TR" sz="2700" dirty="0"/>
          </a:p>
          <a:p>
            <a:r>
              <a:rPr lang="tr-TR" sz="2700" dirty="0"/>
              <a:t>Yoga, </a:t>
            </a:r>
            <a:r>
              <a:rPr lang="tr-TR" sz="2700" dirty="0" err="1"/>
              <a:t>Tai</a:t>
            </a:r>
            <a:r>
              <a:rPr lang="tr-TR" sz="2700" dirty="0"/>
              <a:t> </a:t>
            </a:r>
            <a:r>
              <a:rPr lang="tr-TR" sz="2700" dirty="0" err="1"/>
              <a:t>Chi</a:t>
            </a:r>
            <a:r>
              <a:rPr lang="tr-TR" sz="2700" dirty="0"/>
              <a:t>, </a:t>
            </a:r>
            <a:r>
              <a:rPr lang="tr-TR" sz="2700" dirty="0" err="1"/>
              <a:t>Pilates</a:t>
            </a:r>
            <a:endParaRPr lang="tr-TR" sz="2700" dirty="0"/>
          </a:p>
          <a:p>
            <a:endParaRPr lang="tr-TR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EE6EF85-F56B-B54F-806D-6B415DF99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56576" y="188641"/>
            <a:ext cx="792088" cy="2736304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98C78BB-755F-4347-AECD-2465928F9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7529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025" name="Resim 3" descr="postural exercise ile ilgili görsel sonucu">
            <a:extLst>
              <a:ext uri="{FF2B5EF4-FFF2-40B4-BE49-F238E27FC236}">
                <a16:creationId xmlns:a16="http://schemas.microsoft.com/office/drawing/2014/main" id="{4CF7DD7B-38ED-0548-8C04-C599A1C1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213868" cy="28769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54CA4427-9128-2E41-A0FC-B33840D30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018" y="3887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027" name="Resim 2" descr="postural exercise ile ilgili görsel sonucu">
            <a:extLst>
              <a:ext uri="{FF2B5EF4-FFF2-40B4-BE49-F238E27FC236}">
                <a16:creationId xmlns:a16="http://schemas.microsoft.com/office/drawing/2014/main" id="{BB1DDE42-2D5F-6D4A-92B1-8D31D4160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24944"/>
            <a:ext cx="2819400" cy="2209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AutoShape 2" descr="Bilmeniz Gereken Yoga Çeşitleri | Yalı Spor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508" name="AutoShape 4" descr="Bilmeniz Gereken Yoga Çeşitleri | Yalı Spor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957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3">
            <a:extLst>
              <a:ext uri="{FF2B5EF4-FFF2-40B4-BE49-F238E27FC236}">
                <a16:creationId xmlns:a16="http://schemas.microsoft.com/office/drawing/2014/main" id="{E46BEC04-112A-BD4F-898E-2AF4334F52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548680"/>
            <a:ext cx="7320350" cy="2141656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  <p:sp>
        <p:nvSpPr>
          <p:cNvPr id="9" name="8 Dikdörtgen"/>
          <p:cNvSpPr/>
          <p:nvPr/>
        </p:nvSpPr>
        <p:spPr>
          <a:xfrm>
            <a:off x="827584" y="3501008"/>
            <a:ext cx="7344816" cy="1754326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tr-TR" sz="2700" dirty="0"/>
              <a:t>Haftada 2 kez, 12 haftalık dirençli egzersiz programının, </a:t>
            </a:r>
            <a:r>
              <a:rPr lang="tr-TR" sz="2700" dirty="0" err="1"/>
              <a:t>psoriatik</a:t>
            </a:r>
            <a:r>
              <a:rPr lang="tr-TR" sz="2700" dirty="0"/>
              <a:t> </a:t>
            </a:r>
            <a:r>
              <a:rPr lang="tr-TR" sz="2700" dirty="0" err="1"/>
              <a:t>artritli</a:t>
            </a:r>
            <a:r>
              <a:rPr lang="tr-TR" sz="2700" dirty="0"/>
              <a:t> hastaların fonksiyonel kapasitesini, hastalık aktivitesini ve yaşam kalitesini iyileştirmede etkili olduğu bildirilmiştir.</a:t>
            </a:r>
          </a:p>
        </p:txBody>
      </p:sp>
    </p:spTree>
    <p:extLst>
      <p:ext uri="{BB962C8B-B14F-4D97-AF65-F5344CB8AC3E}">
        <p14:creationId xmlns:p14="http://schemas.microsoft.com/office/powerpoint/2010/main" val="77462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A95639F-6F18-034B-A7DA-5935153E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445E25-F9BF-094E-802F-91D544238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3672409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Egzersizler gövde, üst ve alt </a:t>
            </a:r>
            <a:r>
              <a:rPr lang="tr-TR" dirty="0" err="1"/>
              <a:t>ekstremiteyi</a:t>
            </a:r>
            <a:r>
              <a:rPr lang="tr-TR" dirty="0"/>
              <a:t> içermekte</a:t>
            </a:r>
          </a:p>
          <a:p>
            <a:endParaRPr lang="tr-TR" dirty="0"/>
          </a:p>
          <a:p>
            <a:r>
              <a:rPr lang="tr-TR" dirty="0"/>
              <a:t>3 set halinde 12 tekrarla, her set arasında 1-2 dakika dinlenme </a:t>
            </a:r>
          </a:p>
        </p:txBody>
      </p:sp>
    </p:spTree>
    <p:extLst>
      <p:ext uri="{BB962C8B-B14F-4D97-AF65-F5344CB8AC3E}">
        <p14:creationId xmlns:p14="http://schemas.microsoft.com/office/powerpoint/2010/main" val="507299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7">
            <a:extLst>
              <a:ext uri="{FF2B5EF4-FFF2-40B4-BE49-F238E27FC236}">
                <a16:creationId xmlns:a16="http://schemas.microsoft.com/office/drawing/2014/main" id="{066F6E8E-9A50-EB46-9FD9-8858F3A5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3600400" cy="43204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504227C4-068E-774C-85AE-D0C15002C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3960440" cy="4525963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3000" dirty="0"/>
              <a:t>Gövde için </a:t>
            </a:r>
            <a:r>
              <a:rPr lang="tr-TR" sz="3000" dirty="0" err="1"/>
              <a:t>pectoral</a:t>
            </a:r>
            <a:r>
              <a:rPr lang="tr-TR" sz="3000" dirty="0"/>
              <a:t> ve sırt kasları</a:t>
            </a:r>
          </a:p>
        </p:txBody>
      </p:sp>
      <p:pic>
        <p:nvPicPr>
          <p:cNvPr id="10" name="Resim 3" descr="crucifix and seat supine for pectoral muscle ile ilgili görsel sonucu">
            <a:extLst>
              <a:ext uri="{FF2B5EF4-FFF2-40B4-BE49-F238E27FC236}">
                <a16:creationId xmlns:a16="http://schemas.microsoft.com/office/drawing/2014/main" id="{DAE5FF7B-7F60-8340-9CFC-1D4BCBD618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1"/>
          <a:stretch>
            <a:fillRect/>
          </a:stretch>
        </p:blipFill>
        <p:spPr bwMode="auto">
          <a:xfrm>
            <a:off x="4495800" y="188639"/>
            <a:ext cx="3460576" cy="306240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2" descr="crucifix exercise for pectoral ile ilgili görsel sonucu">
            <a:extLst>
              <a:ext uri="{FF2B5EF4-FFF2-40B4-BE49-F238E27FC236}">
                <a16:creationId xmlns:a16="http://schemas.microsoft.com/office/drawing/2014/main" id="{86E2DF5B-7149-BC46-B7F5-7C890FC8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72" y="3430283"/>
            <a:ext cx="3322198" cy="22309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5" descr="pulled ahead exercise for back muscles ile ilgili görsel sonucu">
            <a:extLst>
              <a:ext uri="{FF2B5EF4-FFF2-40B4-BE49-F238E27FC236}">
                <a16:creationId xmlns:a16="http://schemas.microsoft.com/office/drawing/2014/main" id="{A37D9FB5-DE80-0142-AA8E-17AD7E58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31723"/>
            <a:ext cx="2993251" cy="19918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46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A990E38-60C0-784E-8218-3F3AFA9E4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41805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E79FD1-5F1F-9E46-8347-0A81FD115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844824"/>
            <a:ext cx="4248472" cy="2304255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r>
              <a:rPr lang="tr-TR" sz="3000" dirty="0"/>
              <a:t>Üst </a:t>
            </a:r>
            <a:r>
              <a:rPr lang="tr-TR" sz="3000" dirty="0" err="1"/>
              <a:t>ekstremitede</a:t>
            </a:r>
            <a:r>
              <a:rPr lang="tr-TR" sz="3000" dirty="0"/>
              <a:t> </a:t>
            </a:r>
            <a:r>
              <a:rPr lang="tr-TR" sz="3000" dirty="0" err="1"/>
              <a:t>biseps</a:t>
            </a:r>
            <a:r>
              <a:rPr lang="tr-TR" sz="3000" dirty="0"/>
              <a:t> ve </a:t>
            </a:r>
            <a:r>
              <a:rPr lang="tr-TR" sz="3000" dirty="0" err="1"/>
              <a:t>triseps</a:t>
            </a:r>
            <a:r>
              <a:rPr lang="tr-TR" sz="3000" dirty="0"/>
              <a:t> kasları</a:t>
            </a:r>
          </a:p>
        </p:txBody>
      </p:sp>
      <p:pic>
        <p:nvPicPr>
          <p:cNvPr id="5" name="İçerik Yer Tutucusu 4" descr="alternated screw for biceps muscle ile ilgili görsel sonucu">
            <a:extLst>
              <a:ext uri="{FF2B5EF4-FFF2-40B4-BE49-F238E27FC236}">
                <a16:creationId xmlns:a16="http://schemas.microsoft.com/office/drawing/2014/main" id="{40B1A0F1-EE49-0141-99F4-5C998C0C9B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0361"/>
            <a:ext cx="2832574" cy="233945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7" descr="triceps pulley exercise for triceps  muscles ile ilgili görsel sonucu">
            <a:extLst>
              <a:ext uri="{FF2B5EF4-FFF2-40B4-BE49-F238E27FC236}">
                <a16:creationId xmlns:a16="http://schemas.microsoft.com/office/drawing/2014/main" id="{399AFD02-1138-2E45-8A3E-8303A6232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168804" cy="268955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22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46AD616-EC3B-D345-A446-7EF4280C7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tr-TR" sz="4000" dirty="0"/>
              <a:t>Rehabilitasyonda amaç;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8CF088-7807-F549-BC9D-020D42C8E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303557"/>
            <a:ext cx="4680520" cy="52565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3700" dirty="0"/>
              <a:t>    ■ </a:t>
            </a:r>
            <a:r>
              <a:rPr lang="tr-TR" sz="3700" dirty="0" err="1"/>
              <a:t>Ağrıyı</a:t>
            </a:r>
            <a:r>
              <a:rPr lang="tr-TR" sz="3700" dirty="0"/>
              <a:t> azaltmak</a:t>
            </a:r>
          </a:p>
          <a:p>
            <a:pPr marL="0" indent="0">
              <a:buNone/>
            </a:pPr>
            <a:br>
              <a:rPr lang="tr-TR" sz="3700" dirty="0"/>
            </a:br>
            <a:r>
              <a:rPr lang="tr-TR" sz="3700" dirty="0"/>
              <a:t>    ■ </a:t>
            </a:r>
            <a:r>
              <a:rPr lang="tr-TR" sz="3700" dirty="0" err="1"/>
              <a:t>Deformite</a:t>
            </a:r>
            <a:r>
              <a:rPr lang="tr-TR" sz="3700" dirty="0"/>
              <a:t> </a:t>
            </a:r>
            <a:r>
              <a:rPr lang="tr-TR" sz="3700" dirty="0" err="1"/>
              <a:t>gelişimini</a:t>
            </a:r>
            <a:r>
              <a:rPr lang="tr-TR" sz="3700" dirty="0"/>
              <a:t> </a:t>
            </a:r>
            <a:r>
              <a:rPr lang="tr-TR" sz="3700" dirty="0" err="1"/>
              <a:t>önlemek</a:t>
            </a:r>
            <a:endParaRPr lang="tr-TR" sz="3700" dirty="0"/>
          </a:p>
          <a:p>
            <a:pPr marL="0" indent="0">
              <a:buNone/>
            </a:pPr>
            <a:br>
              <a:rPr lang="tr-TR" sz="3700" dirty="0"/>
            </a:br>
            <a:r>
              <a:rPr lang="tr-TR" sz="3700" dirty="0"/>
              <a:t>    ■ Fonksiyon kayıplarını azaltmak</a:t>
            </a:r>
          </a:p>
          <a:p>
            <a:pPr marL="0" indent="0">
              <a:buNone/>
            </a:pPr>
            <a:br>
              <a:rPr lang="tr-TR" sz="3700" dirty="0"/>
            </a:br>
            <a:r>
              <a:rPr lang="tr-TR" sz="3700" dirty="0"/>
              <a:t>    ■ Fiziksel kapasiteyi artırmak</a:t>
            </a:r>
          </a:p>
          <a:p>
            <a:pPr marL="0" indent="0">
              <a:buNone/>
            </a:pPr>
            <a:br>
              <a:rPr lang="tr-TR" sz="3700" dirty="0"/>
            </a:br>
            <a:r>
              <a:rPr lang="tr-TR" sz="3700" dirty="0"/>
              <a:t>    ■ </a:t>
            </a:r>
            <a:r>
              <a:rPr lang="tr-TR" sz="3700" dirty="0" err="1"/>
              <a:t>Kardiyovasküler</a:t>
            </a:r>
            <a:r>
              <a:rPr lang="tr-TR" sz="3700" dirty="0"/>
              <a:t> riskleri azaltmak</a:t>
            </a:r>
          </a:p>
          <a:p>
            <a:pPr marL="0" indent="0">
              <a:buNone/>
            </a:pPr>
            <a:br>
              <a:rPr lang="tr-TR" sz="3700" dirty="0"/>
            </a:b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788024" y="1273727"/>
            <a:ext cx="4244280" cy="52864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3700" dirty="0"/>
              <a:t>    ■ Hastanın </a:t>
            </a:r>
            <a:r>
              <a:rPr lang="tr-TR" sz="3700" dirty="0" err="1"/>
              <a:t>bağımsızlık</a:t>
            </a:r>
            <a:r>
              <a:rPr lang="tr-TR" sz="3700" dirty="0"/>
              <a:t> </a:t>
            </a:r>
            <a:r>
              <a:rPr lang="tr-TR" sz="3700" dirty="0" err="1"/>
              <a:t>düzeyini</a:t>
            </a:r>
            <a:r>
              <a:rPr lang="tr-TR" sz="3700" dirty="0"/>
              <a:t> artırmak </a:t>
            </a:r>
          </a:p>
          <a:p>
            <a:pPr marL="0" indent="0">
              <a:buNone/>
            </a:pPr>
            <a:endParaRPr lang="tr-TR" sz="3700" dirty="0"/>
          </a:p>
          <a:p>
            <a:pPr marL="0" indent="0">
              <a:buNone/>
            </a:pPr>
            <a:r>
              <a:rPr lang="tr-TR" sz="3700" dirty="0"/>
              <a:t>    ■ Olumsuz psikolojik etkileri azaltmak</a:t>
            </a:r>
          </a:p>
          <a:p>
            <a:pPr marL="0" indent="0">
              <a:buNone/>
            </a:pPr>
            <a:br>
              <a:rPr lang="tr-TR" sz="3700" dirty="0"/>
            </a:br>
            <a:r>
              <a:rPr lang="tr-TR" sz="3700" dirty="0"/>
              <a:t>    ■ Sosyal katılımı </a:t>
            </a:r>
            <a:r>
              <a:rPr lang="tr-TR" sz="3700" dirty="0" err="1"/>
              <a:t>sağlamak</a:t>
            </a:r>
            <a:endParaRPr lang="tr-TR" sz="3700" dirty="0"/>
          </a:p>
          <a:p>
            <a:pPr marL="0" indent="0">
              <a:buNone/>
            </a:pPr>
            <a:br>
              <a:rPr lang="tr-TR" sz="3700" dirty="0"/>
            </a:br>
            <a:r>
              <a:rPr lang="tr-TR" sz="3700" dirty="0"/>
              <a:t>    ■ </a:t>
            </a:r>
            <a:r>
              <a:rPr lang="tr-TR" sz="3700" dirty="0" err="1"/>
              <a:t>Yaşam</a:t>
            </a:r>
            <a:r>
              <a:rPr lang="tr-TR" sz="3700" dirty="0"/>
              <a:t> kalitesini </a:t>
            </a:r>
          </a:p>
          <a:p>
            <a:pPr marL="0" indent="0">
              <a:buNone/>
            </a:pPr>
            <a:r>
              <a:rPr lang="tr-TR" sz="3700" dirty="0"/>
              <a:t>artırmak </a:t>
            </a:r>
          </a:p>
        </p:txBody>
      </p:sp>
    </p:spTree>
    <p:extLst>
      <p:ext uri="{BB962C8B-B14F-4D97-AF65-F5344CB8AC3E}">
        <p14:creationId xmlns:p14="http://schemas.microsoft.com/office/powerpoint/2010/main" val="2171384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9B32401-B0C4-F04F-9123-666EDDF9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5801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78EC8F-8106-7B4F-99FC-529FD33DC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2276872"/>
            <a:ext cx="3744416" cy="2376264"/>
          </a:xfrm>
        </p:spPr>
        <p:txBody>
          <a:bodyPr/>
          <a:lstStyle/>
          <a:p>
            <a:r>
              <a:rPr lang="tr-TR" sz="3000" dirty="0"/>
              <a:t>alt </a:t>
            </a:r>
            <a:r>
              <a:rPr lang="tr-TR" sz="3000" dirty="0" err="1"/>
              <a:t>ekstremitede</a:t>
            </a:r>
            <a:r>
              <a:rPr lang="tr-TR" sz="3000" dirty="0"/>
              <a:t>  </a:t>
            </a:r>
            <a:r>
              <a:rPr lang="tr-TR" sz="3000" dirty="0" err="1"/>
              <a:t>kuadriseps</a:t>
            </a:r>
            <a:r>
              <a:rPr lang="tr-TR" sz="3000" dirty="0"/>
              <a:t> ve </a:t>
            </a:r>
            <a:r>
              <a:rPr lang="tr-TR" sz="3000" dirty="0" err="1"/>
              <a:t>gluteal</a:t>
            </a:r>
            <a:r>
              <a:rPr lang="tr-TR" sz="3000" dirty="0"/>
              <a:t> kaslar çalıştırılmış</a:t>
            </a:r>
          </a:p>
          <a:p>
            <a:endParaRPr lang="tr-TR" dirty="0"/>
          </a:p>
        </p:txBody>
      </p:sp>
      <p:pic>
        <p:nvPicPr>
          <p:cNvPr id="6" name="Resim 9" descr="leg extensor exercise for quadriceps muscle ile ilgili görsel sonucu">
            <a:extLst>
              <a:ext uri="{FF2B5EF4-FFF2-40B4-BE49-F238E27FC236}">
                <a16:creationId xmlns:a16="http://schemas.microsoft.com/office/drawing/2014/main" id="{65CE0266-2231-E941-B59C-5BA9B6FE9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392"/>
            <a:ext cx="3503786" cy="26311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11" descr="standing hips extension exercise for gluteal muscles ile ilgili görsel sonucu">
            <a:extLst>
              <a:ext uri="{FF2B5EF4-FFF2-40B4-BE49-F238E27FC236}">
                <a16:creationId xmlns:a16="http://schemas.microsoft.com/office/drawing/2014/main" id="{AFC29091-F597-3F4A-98DF-C02ACA36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2880320" cy="2880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3615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72AFFBF0-2A11-DD4D-A688-C961DDC9CC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4686"/>
            <a:ext cx="8424936" cy="2730258"/>
          </a:xfrm>
          <a:prstGeom prst="rect">
            <a:avLst/>
          </a:prstGeom>
        </p:spPr>
      </p:pic>
      <p:sp>
        <p:nvSpPr>
          <p:cNvPr id="5" name="Unvan 4">
            <a:extLst>
              <a:ext uri="{FF2B5EF4-FFF2-40B4-BE49-F238E27FC236}">
                <a16:creationId xmlns:a16="http://schemas.microsoft.com/office/drawing/2014/main" id="{9CD89918-A24E-5B46-8675-A13217CB5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4686"/>
            <a:ext cx="8424936" cy="2730258"/>
          </a:xfrm>
          <a:ln w="76200">
            <a:solidFill>
              <a:srgbClr val="FF0000"/>
            </a:solidFill>
          </a:ln>
        </p:spPr>
        <p:txBody>
          <a:bodyPr/>
          <a:lstStyle/>
          <a:p>
            <a:endParaRPr lang="tr-TR" dirty="0"/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50CBE932-45D5-B649-B3FD-190919315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617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1FB36D67-4DAA-A046-BE36-76EA54B3F6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2996952"/>
            <a:ext cx="6083412" cy="367723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47612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395536" y="1700808"/>
            <a:ext cx="8291264" cy="4425355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10 tekrarlı 3 set</a:t>
            </a:r>
          </a:p>
          <a:p>
            <a:r>
              <a:rPr lang="tr-TR" dirty="0"/>
              <a:t>Üst </a:t>
            </a:r>
            <a:r>
              <a:rPr lang="tr-TR" dirty="0" err="1"/>
              <a:t>ekstremite</a:t>
            </a:r>
            <a:r>
              <a:rPr lang="tr-TR" dirty="0"/>
              <a:t> için omuz çevresi kaslar, </a:t>
            </a:r>
            <a:r>
              <a:rPr lang="tr-TR" dirty="0" err="1"/>
              <a:t>deltoid</a:t>
            </a:r>
            <a:r>
              <a:rPr lang="tr-TR" dirty="0"/>
              <a:t>, </a:t>
            </a:r>
            <a:r>
              <a:rPr lang="tr-TR" dirty="0" err="1"/>
              <a:t>biseps</a:t>
            </a:r>
            <a:r>
              <a:rPr lang="tr-TR" dirty="0"/>
              <a:t>, </a:t>
            </a:r>
            <a:r>
              <a:rPr lang="tr-TR" dirty="0" err="1"/>
              <a:t>triseps</a:t>
            </a:r>
            <a:r>
              <a:rPr lang="tr-TR" dirty="0"/>
              <a:t> kasları</a:t>
            </a:r>
          </a:p>
          <a:p>
            <a:r>
              <a:rPr lang="tr-TR" dirty="0"/>
              <a:t>Alt </a:t>
            </a:r>
            <a:r>
              <a:rPr lang="tr-TR" dirty="0" err="1"/>
              <a:t>ekstremite</a:t>
            </a:r>
            <a:r>
              <a:rPr lang="tr-TR" dirty="0"/>
              <a:t> için </a:t>
            </a:r>
            <a:r>
              <a:rPr lang="tr-TR" dirty="0" err="1"/>
              <a:t>pelvik</a:t>
            </a:r>
            <a:r>
              <a:rPr lang="tr-TR" dirty="0"/>
              <a:t> kaslar, kalça çevresi kaslar, </a:t>
            </a:r>
            <a:r>
              <a:rPr lang="tr-TR" dirty="0" err="1"/>
              <a:t>gl</a:t>
            </a:r>
            <a:r>
              <a:rPr lang="tr-TR" dirty="0"/>
              <a:t>. </a:t>
            </a:r>
            <a:r>
              <a:rPr lang="tr-TR" dirty="0" err="1"/>
              <a:t>Medius</a:t>
            </a:r>
            <a:r>
              <a:rPr lang="tr-TR" dirty="0"/>
              <a:t>, </a:t>
            </a:r>
            <a:r>
              <a:rPr lang="tr-TR" dirty="0" err="1"/>
              <a:t>biseps</a:t>
            </a:r>
            <a:r>
              <a:rPr lang="tr-TR" dirty="0"/>
              <a:t> </a:t>
            </a:r>
            <a:r>
              <a:rPr lang="tr-TR" dirty="0" err="1"/>
              <a:t>femoris</a:t>
            </a:r>
            <a:r>
              <a:rPr lang="tr-TR" dirty="0"/>
              <a:t>, </a:t>
            </a:r>
            <a:r>
              <a:rPr lang="tr-TR" dirty="0" err="1"/>
              <a:t>kuadriseps</a:t>
            </a:r>
            <a:r>
              <a:rPr lang="tr-TR" dirty="0"/>
              <a:t>, </a:t>
            </a:r>
            <a:r>
              <a:rPr lang="tr-TR" dirty="0" err="1"/>
              <a:t>gastroknemius</a:t>
            </a:r>
            <a:endParaRPr lang="tr-TR" dirty="0"/>
          </a:p>
          <a:p>
            <a:endParaRPr lang="tr-TR" dirty="0"/>
          </a:p>
          <a:p>
            <a:r>
              <a:rPr lang="tr-TR" b="1" dirty="0"/>
              <a:t>%76 hasta önerilen egzersiz programına uyabilmiş</a:t>
            </a:r>
          </a:p>
        </p:txBody>
      </p:sp>
    </p:spTree>
    <p:extLst>
      <p:ext uri="{BB962C8B-B14F-4D97-AF65-F5344CB8AC3E}">
        <p14:creationId xmlns:p14="http://schemas.microsoft.com/office/powerpoint/2010/main" val="1666627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A7E68CB-A454-134E-8FAF-6F8EA35C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r-TR" dirty="0"/>
              <a:t>Fiziksel Ajanlar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E4C9B3A-876A-FE49-BCA9-1CE1349D6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248472"/>
          </a:xfrm>
        </p:spPr>
        <p:txBody>
          <a:bodyPr>
            <a:normAutofit/>
          </a:bodyPr>
          <a:lstStyle/>
          <a:p>
            <a:r>
              <a:rPr lang="tr-TR" dirty="0"/>
              <a:t>Fiziksel ajanların </a:t>
            </a:r>
            <a:r>
              <a:rPr lang="tr-TR" dirty="0" err="1"/>
              <a:t>enflamatuar</a:t>
            </a:r>
            <a:r>
              <a:rPr lang="tr-TR" dirty="0"/>
              <a:t> </a:t>
            </a:r>
            <a:r>
              <a:rPr lang="tr-TR" dirty="0" err="1"/>
              <a:t>romatizmal</a:t>
            </a:r>
            <a:r>
              <a:rPr lang="tr-TR" dirty="0"/>
              <a:t> hastalıklarda kullanımına ait bilgiler net olarak ortaya </a:t>
            </a:r>
            <a:r>
              <a:rPr lang="tr-TR" dirty="0" err="1"/>
              <a:t>konulamamıs</a:t>
            </a:r>
            <a:r>
              <a:rPr lang="tr-TR" dirty="0"/>
              <a:t>̧ olmakla birlikte</a:t>
            </a:r>
          </a:p>
          <a:p>
            <a:endParaRPr lang="tr-TR" dirty="0"/>
          </a:p>
          <a:p>
            <a:r>
              <a:rPr lang="tr-TR" dirty="0" err="1"/>
              <a:t>İnfraruj</a:t>
            </a:r>
            <a:r>
              <a:rPr lang="tr-TR" dirty="0"/>
              <a:t>, ultrason, TENS, </a:t>
            </a:r>
            <a:r>
              <a:rPr lang="tr-TR" dirty="0" err="1"/>
              <a:t>kriyoterapi</a:t>
            </a:r>
            <a:r>
              <a:rPr lang="tr-TR" dirty="0"/>
              <a:t>, </a:t>
            </a:r>
            <a:r>
              <a:rPr lang="tr-TR" dirty="0" err="1"/>
              <a:t>iyontoforez</a:t>
            </a:r>
            <a:r>
              <a:rPr lang="tr-TR" dirty="0"/>
              <a:t>, manyetik alan gibi uygulamaların </a:t>
            </a:r>
            <a:r>
              <a:rPr lang="tr-TR" dirty="0" err="1"/>
              <a:t>özellikle</a:t>
            </a:r>
            <a:r>
              <a:rPr lang="tr-TR" dirty="0"/>
              <a:t> eklemi </a:t>
            </a:r>
            <a:r>
              <a:rPr lang="tr-TR" dirty="0" err="1"/>
              <a:t>içine</a:t>
            </a:r>
            <a:r>
              <a:rPr lang="tr-TR" dirty="0"/>
              <a:t> alan yapısal bozulmalar ve </a:t>
            </a:r>
            <a:r>
              <a:rPr lang="tr-TR" dirty="0" err="1"/>
              <a:t>ağrı</a:t>
            </a:r>
            <a:r>
              <a:rPr lang="tr-TR" dirty="0"/>
              <a:t> tedavisinde </a:t>
            </a:r>
            <a:r>
              <a:rPr lang="tr-TR" dirty="0" err="1"/>
              <a:t>değerlendirilebileceği</a:t>
            </a:r>
            <a:r>
              <a:rPr lang="tr-TR" dirty="0"/>
              <a:t> düşünülmektedir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0671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2982792-FF39-E649-9701-A3E18889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917172-4767-1549-94AB-9BADF93B0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u="sng" dirty="0"/>
              <a:t>Ultrason: </a:t>
            </a:r>
            <a:r>
              <a:rPr lang="tr-TR" dirty="0"/>
              <a:t>CRP </a:t>
            </a:r>
            <a:r>
              <a:rPr lang="tr-TR" dirty="0" err="1"/>
              <a:t>düzeylerini</a:t>
            </a:r>
            <a:r>
              <a:rPr lang="tr-TR" dirty="0"/>
              <a:t> </a:t>
            </a:r>
            <a:r>
              <a:rPr lang="tr-TR" dirty="0" err="1"/>
              <a:t>düşürebileceği</a:t>
            </a:r>
            <a:r>
              <a:rPr lang="tr-TR" dirty="0"/>
              <a:t>, eklemde </a:t>
            </a:r>
            <a:r>
              <a:rPr lang="tr-TR" dirty="0" err="1"/>
              <a:t>ağrı</a:t>
            </a:r>
            <a:r>
              <a:rPr lang="tr-TR" dirty="0"/>
              <a:t> ve </a:t>
            </a:r>
            <a:r>
              <a:rPr lang="tr-TR" dirty="0" err="1"/>
              <a:t>şişliği</a:t>
            </a:r>
            <a:r>
              <a:rPr lang="tr-TR" dirty="0"/>
              <a:t> </a:t>
            </a:r>
            <a:r>
              <a:rPr lang="tr-TR" dirty="0" err="1"/>
              <a:t>azalttığı</a:t>
            </a:r>
            <a:r>
              <a:rPr lang="tr-TR" dirty="0"/>
              <a:t> </a:t>
            </a:r>
            <a:r>
              <a:rPr lang="tr-TR" dirty="0" err="1"/>
              <a:t>yönünde</a:t>
            </a:r>
            <a:r>
              <a:rPr lang="tr-TR" dirty="0"/>
              <a:t> bulgular mevcuttur </a:t>
            </a:r>
          </a:p>
          <a:p>
            <a:r>
              <a:rPr lang="tr-TR" b="1" u="sng" dirty="0"/>
              <a:t>TENS:</a:t>
            </a:r>
            <a:r>
              <a:rPr lang="tr-TR" dirty="0"/>
              <a:t> Çok </a:t>
            </a:r>
            <a:r>
              <a:rPr lang="tr-TR" dirty="0" err="1"/>
              <a:t>çeşitli</a:t>
            </a:r>
            <a:r>
              <a:rPr lang="tr-TR" dirty="0"/>
              <a:t> kas iskelet sistemi problemlerinde yaygın olarak kullanılan bu </a:t>
            </a:r>
            <a:r>
              <a:rPr lang="tr-TR" dirty="0" err="1"/>
              <a:t>yöntemin</a:t>
            </a:r>
            <a:r>
              <a:rPr lang="tr-TR" dirty="0"/>
              <a:t> </a:t>
            </a:r>
            <a:r>
              <a:rPr lang="tr-TR" dirty="0" err="1"/>
              <a:t>romatizmal</a:t>
            </a:r>
            <a:r>
              <a:rPr lang="tr-TR" dirty="0"/>
              <a:t> hastalıklarda kronik </a:t>
            </a:r>
            <a:r>
              <a:rPr lang="tr-TR" dirty="0" err="1"/>
              <a:t>ağrı</a:t>
            </a:r>
            <a:r>
              <a:rPr lang="tr-TR" dirty="0"/>
              <a:t> ile </a:t>
            </a:r>
            <a:r>
              <a:rPr lang="tr-TR" dirty="0" err="1"/>
              <a:t>mücadelede</a:t>
            </a:r>
            <a:r>
              <a:rPr lang="tr-TR" dirty="0"/>
              <a:t> yardımcı bir </a:t>
            </a:r>
            <a:r>
              <a:rPr lang="tr-TR" dirty="0" err="1"/>
              <a:t>yöntem</a:t>
            </a:r>
            <a:r>
              <a:rPr lang="tr-TR" dirty="0"/>
              <a:t> olarak </a:t>
            </a:r>
            <a:r>
              <a:rPr lang="tr-TR" dirty="0" err="1"/>
              <a:t>kullanılabileceği</a:t>
            </a:r>
            <a:r>
              <a:rPr lang="tr-TR" dirty="0"/>
              <a:t> düşünülmektedir </a:t>
            </a:r>
          </a:p>
          <a:p>
            <a:endParaRPr lang="tr-TR" b="1" u="sng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3066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2EC852A-F11A-5C42-9B47-4200B376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DDF089-EA11-4748-8775-C7307DB90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tr-TR" b="1" u="sng" dirty="0" err="1"/>
              <a:t>Kriyoterapi</a:t>
            </a:r>
            <a:r>
              <a:rPr lang="tr-TR" b="1" u="sng" dirty="0"/>
              <a:t>:</a:t>
            </a:r>
            <a:r>
              <a:rPr lang="tr-TR" dirty="0"/>
              <a:t> Eklemler </a:t>
            </a:r>
            <a:r>
              <a:rPr lang="tr-TR" dirty="0" err="1"/>
              <a:t>üzerine</a:t>
            </a:r>
            <a:r>
              <a:rPr lang="tr-TR" dirty="0"/>
              <a:t> yapılacak kısa </a:t>
            </a:r>
            <a:r>
              <a:rPr lang="tr-TR" dirty="0" err="1"/>
              <a:t>süreli</a:t>
            </a:r>
            <a:r>
              <a:rPr lang="tr-TR" dirty="0"/>
              <a:t> </a:t>
            </a:r>
            <a:r>
              <a:rPr lang="tr-TR" dirty="0" err="1"/>
              <a:t>soğuk</a:t>
            </a:r>
            <a:r>
              <a:rPr lang="tr-TR" dirty="0"/>
              <a:t> uygulamaların, </a:t>
            </a:r>
            <a:r>
              <a:rPr lang="tr-TR" dirty="0" err="1"/>
              <a:t>power</a:t>
            </a:r>
            <a:r>
              <a:rPr lang="tr-TR" dirty="0"/>
              <a:t> </a:t>
            </a:r>
            <a:r>
              <a:rPr lang="tr-TR" dirty="0" err="1"/>
              <a:t>Doppler</a:t>
            </a:r>
            <a:r>
              <a:rPr lang="tr-TR" dirty="0"/>
              <a:t> sinyallerinde belirgin azalmaya neden </a:t>
            </a:r>
            <a:r>
              <a:rPr lang="tr-TR" dirty="0" err="1"/>
              <a:t>olduğu</a:t>
            </a:r>
            <a:r>
              <a:rPr lang="tr-TR" dirty="0"/>
              <a:t> bilinmektedir</a:t>
            </a:r>
          </a:p>
          <a:p>
            <a:r>
              <a:rPr lang="tr-TR" dirty="0" err="1"/>
              <a:t>Soğuk</a:t>
            </a:r>
            <a:r>
              <a:rPr lang="tr-TR" dirty="0"/>
              <a:t> tedavinin </a:t>
            </a:r>
            <a:r>
              <a:rPr lang="tr-TR" dirty="0" err="1"/>
              <a:t>etkinliği</a:t>
            </a:r>
            <a:r>
              <a:rPr lang="tr-TR" dirty="0"/>
              <a:t> </a:t>
            </a:r>
            <a:r>
              <a:rPr lang="tr-TR" dirty="0" err="1"/>
              <a:t>önemli</a:t>
            </a:r>
            <a:r>
              <a:rPr lang="tr-TR" dirty="0"/>
              <a:t> olmakla birlikte, hangi </a:t>
            </a:r>
            <a:r>
              <a:rPr lang="tr-TR" dirty="0" err="1"/>
              <a:t>yöntemin</a:t>
            </a:r>
            <a:r>
              <a:rPr lang="tr-TR" dirty="0"/>
              <a:t>, hangi </a:t>
            </a:r>
            <a:r>
              <a:rPr lang="tr-TR" dirty="0" err="1"/>
              <a:t>süre</a:t>
            </a:r>
            <a:r>
              <a:rPr lang="tr-TR" dirty="0"/>
              <a:t> ve sıklık ile </a:t>
            </a:r>
            <a:r>
              <a:rPr lang="tr-TR" dirty="0" err="1"/>
              <a:t>uygulandığında</a:t>
            </a:r>
            <a:r>
              <a:rPr lang="tr-TR" dirty="0"/>
              <a:t> ne oranda etkili </a:t>
            </a:r>
            <a:r>
              <a:rPr lang="tr-TR" dirty="0" err="1"/>
              <a:t>olacağı</a:t>
            </a:r>
            <a:r>
              <a:rPr lang="tr-TR" dirty="0"/>
              <a:t> konusunda belirsizlikler bulunmaktadır </a:t>
            </a:r>
          </a:p>
          <a:p>
            <a:endParaRPr lang="tr-TR" b="1" u="sng" dirty="0"/>
          </a:p>
        </p:txBody>
      </p:sp>
    </p:spTree>
    <p:extLst>
      <p:ext uri="{BB962C8B-B14F-4D97-AF65-F5344CB8AC3E}">
        <p14:creationId xmlns:p14="http://schemas.microsoft.com/office/powerpoint/2010/main" val="4275636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EC7477D-CE77-1C40-AE7D-186988C6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Sonuç olarak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EC8D86-356A-E44D-B3AE-9BA25247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r>
              <a:rPr lang="tr-TR" dirty="0"/>
              <a:t>Egzersiz tipi</a:t>
            </a:r>
          </a:p>
          <a:p>
            <a:r>
              <a:rPr lang="tr-TR" dirty="0"/>
              <a:t>Egzersiz sıklığı</a:t>
            </a:r>
          </a:p>
          <a:p>
            <a:r>
              <a:rPr lang="tr-TR" dirty="0"/>
              <a:t>Egzersiz yoğunluğu</a:t>
            </a:r>
          </a:p>
          <a:p>
            <a:r>
              <a:rPr lang="tr-TR" dirty="0"/>
              <a:t>Egzersiz süresi konusunda </a:t>
            </a:r>
            <a:r>
              <a:rPr lang="tr-TR" dirty="0" err="1"/>
              <a:t>fikirbirliği</a:t>
            </a:r>
            <a:r>
              <a:rPr lang="tr-TR" dirty="0"/>
              <a:t> olmasa da </a:t>
            </a:r>
          </a:p>
          <a:p>
            <a:r>
              <a:rPr lang="tr-TR" dirty="0"/>
              <a:t>Fiziksel tedavi </a:t>
            </a:r>
            <a:r>
              <a:rPr lang="tr-TR" dirty="0" err="1"/>
              <a:t>modaliteleri</a:t>
            </a:r>
            <a:r>
              <a:rPr lang="tr-TR" dirty="0"/>
              <a:t> ile ilgili net bir bilgi ortaya konulamamış olsa da </a:t>
            </a:r>
          </a:p>
          <a:p>
            <a:endParaRPr lang="tr-TR" dirty="0"/>
          </a:p>
          <a:p>
            <a:r>
              <a:rPr lang="tr-TR" dirty="0" err="1"/>
              <a:t>İnflamatuvar</a:t>
            </a:r>
            <a:r>
              <a:rPr lang="tr-TR" dirty="0"/>
              <a:t> hastalıklarda da uygun doz, sıklık ve aralıkta yapılan düzenli egzersiz programı fonksiyonel durum ve yaşam kalitesinde düzelmelere belirgin ölçüde katkıda bulunmaktadır</a:t>
            </a:r>
          </a:p>
          <a:p>
            <a:r>
              <a:rPr lang="tr-TR" dirty="0"/>
              <a:t>Egzersize ve rehabilitasyona uyumu artırmak amacıyla çeşitli fizik tedavi </a:t>
            </a:r>
            <a:r>
              <a:rPr lang="tr-TR" dirty="0" err="1"/>
              <a:t>modalitelerinden</a:t>
            </a:r>
            <a:r>
              <a:rPr lang="tr-TR" dirty="0"/>
              <a:t> yararlanılabileceği akılda tutulmalıdır</a:t>
            </a:r>
          </a:p>
        </p:txBody>
      </p:sp>
    </p:spTree>
    <p:extLst>
      <p:ext uri="{BB962C8B-B14F-4D97-AF65-F5344CB8AC3E}">
        <p14:creationId xmlns:p14="http://schemas.microsoft.com/office/powerpoint/2010/main" val="84791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Sabrınız </a:t>
            </a:r>
            <a:r>
              <a:rPr lang="tr-TR"/>
              <a:t>için teşekkürler…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/>
          </a:p>
          <a:p>
            <a:endParaRPr lang="tr-TR" sz="3000" dirty="0"/>
          </a:p>
          <a:p>
            <a:r>
              <a:rPr lang="tr-TR" sz="3000" dirty="0"/>
              <a:t>Bu nedenle medikal tedavi ile birlikte hastaya uygun rehabilitasyon programı oluşturularak rehabilitasyon uygulamaları mümkün olduğunca erken başlanması gerekmektedir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499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D0EDB8C-4859-124E-B2B8-7572C7CD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17DA47E-5917-564F-AA83-C47A4DEDE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90149"/>
            <a:ext cx="8229600" cy="2707003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4796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F4CE1931-6232-BB41-9618-AFEE47F9108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41273" y="240695"/>
            <a:ext cx="7875143" cy="6367565"/>
          </a:xfrm>
          <a:prstGeom prst="rect">
            <a:avLst/>
          </a:prstGeom>
          <a:solidFill>
            <a:schemeClr val="accent2"/>
          </a:solidFill>
          <a:ln w="76200">
            <a:solidFill>
              <a:srgbClr val="FF0000"/>
            </a:solidFill>
          </a:ln>
        </p:spPr>
      </p:pic>
      <p:sp>
        <p:nvSpPr>
          <p:cNvPr id="3" name="Çerçeve 2">
            <a:extLst>
              <a:ext uri="{FF2B5EF4-FFF2-40B4-BE49-F238E27FC236}">
                <a16:creationId xmlns:a16="http://schemas.microsoft.com/office/drawing/2014/main" id="{E8E2C735-0E3E-D14B-8E71-B8104B2B027E}"/>
              </a:ext>
            </a:extLst>
          </p:cNvPr>
          <p:cNvSpPr/>
          <p:nvPr/>
        </p:nvSpPr>
        <p:spPr>
          <a:xfrm>
            <a:off x="611560" y="5373216"/>
            <a:ext cx="7632848" cy="1368152"/>
          </a:xfrm>
          <a:prstGeom prst="frame">
            <a:avLst/>
          </a:prstGeom>
          <a:solidFill>
            <a:srgbClr val="FF0000"/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07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5172AE8-345B-AF44-A006-1A5DD4212D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8847152" cy="4215460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4827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E42F124-58EB-EA43-8C0A-15C8CB01B6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862" y="738519"/>
            <a:ext cx="8854773" cy="521076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3" name="Çerçeve 2">
            <a:extLst>
              <a:ext uri="{FF2B5EF4-FFF2-40B4-BE49-F238E27FC236}">
                <a16:creationId xmlns:a16="http://schemas.microsoft.com/office/drawing/2014/main" id="{80C80BC0-1164-994C-98D8-5BAD30E82A5E}"/>
              </a:ext>
            </a:extLst>
          </p:cNvPr>
          <p:cNvSpPr/>
          <p:nvPr/>
        </p:nvSpPr>
        <p:spPr>
          <a:xfrm>
            <a:off x="683568" y="764704"/>
            <a:ext cx="7992888" cy="720080"/>
          </a:xfrm>
          <a:prstGeom prst="fram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24464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1837</Words>
  <Application>Microsoft Macintosh PowerPoint</Application>
  <PresentationFormat>Ekran Gösterisi (4:3)</PresentationFormat>
  <Paragraphs>307</Paragraphs>
  <Slides>47</Slides>
  <Notes>20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0" baseType="lpstr">
      <vt:lpstr>Arial</vt:lpstr>
      <vt:lpstr>Calibri</vt:lpstr>
      <vt:lpstr>Ofis Teması</vt:lpstr>
      <vt:lpstr>Psöriatik Artritte  Fizik Tedavi ve Rehabilitasyon</vt:lpstr>
      <vt:lpstr>PowerPoint Sunusu</vt:lpstr>
      <vt:lpstr>PowerPoint Sunusu</vt:lpstr>
      <vt:lpstr>Rehabilitasyonda amaç;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Psöriatik Artrit Rehabilitasyonu- 1- Hasta Eğitimi</vt:lpstr>
      <vt:lpstr>PowerPoint Sunusu</vt:lpstr>
      <vt:lpstr>PowerPoint Sunusu</vt:lpstr>
      <vt:lpstr>PowerPoint Sunusu</vt:lpstr>
      <vt:lpstr>PowerPoint Sunusu</vt:lpstr>
      <vt:lpstr>Psöriatik Artrit Rehabilitasyonu- 2- Ağrı Yönetimi</vt:lpstr>
      <vt:lpstr> İnflamatuvar artritlerde farmakolojik yöntemler yanısıra; </vt:lpstr>
      <vt:lpstr>Psöriatik Artrit Rehabilitasyonu- 3-Fiziksel Aktivite ve Egzersiz</vt:lpstr>
      <vt:lpstr>Egzersiz tedavisinde amaç</vt:lpstr>
      <vt:lpstr>Egzersiz programı öncesinde dikkat edilmesi gereken noktalar</vt:lpstr>
      <vt:lpstr>Artritli hastada egzersiz engelleri</vt:lpstr>
      <vt:lpstr>Terapötik Egzersizler</vt:lpstr>
      <vt:lpstr>1- EHA ve Germe Egzersizleri</vt:lpstr>
      <vt:lpstr>EHA egzersizleri</vt:lpstr>
      <vt:lpstr>EHA egzersizleri</vt:lpstr>
      <vt:lpstr>Germe egzersizleri</vt:lpstr>
      <vt:lpstr>2- Güçlendirme Egzersizleri</vt:lpstr>
      <vt:lpstr>Güçlendirme egz; İzometrik egzersizler</vt:lpstr>
      <vt:lpstr>Güçlendirme egz; İzotonik egzersizler</vt:lpstr>
      <vt:lpstr>3- Aerobik egzersizler (yürüyüş, koşma, bisiklet vs) </vt:lpstr>
      <vt:lpstr>PowerPoint Sunusu</vt:lpstr>
      <vt:lpstr>PowerPoint Sunusu</vt:lpstr>
      <vt:lpstr>Ayrıca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Fiziksel Ajanlar</vt:lpstr>
      <vt:lpstr>PowerPoint Sunusu</vt:lpstr>
      <vt:lpstr>PowerPoint Sunusu</vt:lpstr>
      <vt:lpstr>Sonuç olarak</vt:lpstr>
      <vt:lpstr>PowerPoint Sunusu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Psöriatik Artritte Egzersiz</dc:title>
  <dc:creator>FİGEN YILMAZ</dc:creator>
  <cp:lastModifiedBy>figen yilmaz</cp:lastModifiedBy>
  <cp:revision>151</cp:revision>
  <dcterms:created xsi:type="dcterms:W3CDTF">2020-02-04T10:59:35Z</dcterms:created>
  <dcterms:modified xsi:type="dcterms:W3CDTF">2022-10-26T05:18:26Z</dcterms:modified>
</cp:coreProperties>
</file>