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323" r:id="rId4"/>
    <p:sldId id="324" r:id="rId5"/>
    <p:sldId id="325" r:id="rId6"/>
    <p:sldId id="327" r:id="rId7"/>
    <p:sldId id="326" r:id="rId8"/>
    <p:sldId id="307" r:id="rId9"/>
    <p:sldId id="308" r:id="rId10"/>
    <p:sldId id="309" r:id="rId11"/>
    <p:sldId id="310" r:id="rId12"/>
    <p:sldId id="312" r:id="rId13"/>
    <p:sldId id="313" r:id="rId14"/>
    <p:sldId id="319" r:id="rId15"/>
    <p:sldId id="329" r:id="rId16"/>
    <p:sldId id="320" r:id="rId17"/>
    <p:sldId id="321" r:id="rId18"/>
    <p:sldId id="322" r:id="rId19"/>
    <p:sldId id="328" r:id="rId20"/>
    <p:sldId id="318"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7292A2E-F333-43FB-9621-5CBBE7FDCDCB}" styleName="Açık Stil 2 - Vurgu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57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BBF1BC-3E9B-40FF-97C1-5EA983B41951}" type="datetimeFigureOut">
              <a:rPr lang="tr-TR" smtClean="0"/>
              <a:t>26.10.2022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9FF015-EACE-477C-BCB8-79D8461D1B99}" type="slidenum">
              <a:rPr lang="tr-TR" smtClean="0"/>
              <a:t>‹#›</a:t>
            </a:fld>
            <a:endParaRPr lang="tr-TR"/>
          </a:p>
        </p:txBody>
      </p:sp>
    </p:spTree>
    <p:extLst>
      <p:ext uri="{BB962C8B-B14F-4D97-AF65-F5344CB8AC3E}">
        <p14:creationId xmlns:p14="http://schemas.microsoft.com/office/powerpoint/2010/main" val="98192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D9FF015-EACE-477C-BCB8-79D8461D1B99}" type="slidenum">
              <a:rPr lang="tr-TR" smtClean="0"/>
              <a:t>11</a:t>
            </a:fld>
            <a:endParaRPr lang="tr-TR"/>
          </a:p>
        </p:txBody>
      </p:sp>
    </p:spTree>
    <p:extLst>
      <p:ext uri="{BB962C8B-B14F-4D97-AF65-F5344CB8AC3E}">
        <p14:creationId xmlns:p14="http://schemas.microsoft.com/office/powerpoint/2010/main" val="3306627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B7F095-0EDB-42F1-B4DB-2A636FC9015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F8C61DB-225B-41A5-BD17-E2CE1B8909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CEDE216D-7A8B-4EFE-825B-4303FE531795}"/>
              </a:ext>
            </a:extLst>
          </p:cNvPr>
          <p:cNvSpPr>
            <a:spLocks noGrp="1"/>
          </p:cNvSpPr>
          <p:nvPr>
            <p:ph type="dt" sz="half" idx="10"/>
          </p:nvPr>
        </p:nvSpPr>
        <p:spPr/>
        <p:txBody>
          <a:bodyPr/>
          <a:lstStyle/>
          <a:p>
            <a:fld id="{DC7FCF9B-A170-4EA7-9607-CC4902B3A1B9}" type="datetimeFigureOut">
              <a:rPr lang="tr-TR" smtClean="0"/>
              <a:t>26.10.2022</a:t>
            </a:fld>
            <a:endParaRPr lang="tr-TR"/>
          </a:p>
        </p:txBody>
      </p:sp>
      <p:sp>
        <p:nvSpPr>
          <p:cNvPr id="5" name="Alt Bilgi Yer Tutucusu 4">
            <a:extLst>
              <a:ext uri="{FF2B5EF4-FFF2-40B4-BE49-F238E27FC236}">
                <a16:creationId xmlns:a16="http://schemas.microsoft.com/office/drawing/2014/main" id="{78DAFBA8-E9DC-450A-A56C-00C3430C36F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C7DC0A1-B1C2-4C5B-BF11-ED9F6A2629AF}"/>
              </a:ext>
            </a:extLst>
          </p:cNvPr>
          <p:cNvSpPr>
            <a:spLocks noGrp="1"/>
          </p:cNvSpPr>
          <p:nvPr>
            <p:ph type="sldNum" sz="quarter" idx="12"/>
          </p:nvPr>
        </p:nvSpPr>
        <p:spPr/>
        <p:txBody>
          <a:bodyPr/>
          <a:lstStyle/>
          <a:p>
            <a:fld id="{773E0203-9FDE-44B0-B36A-A28CEE28984B}" type="slidenum">
              <a:rPr lang="tr-TR" smtClean="0"/>
              <a:t>‹#›</a:t>
            </a:fld>
            <a:endParaRPr lang="tr-TR"/>
          </a:p>
        </p:txBody>
      </p:sp>
    </p:spTree>
    <p:extLst>
      <p:ext uri="{BB962C8B-B14F-4D97-AF65-F5344CB8AC3E}">
        <p14:creationId xmlns:p14="http://schemas.microsoft.com/office/powerpoint/2010/main" val="3012672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085F0B-BEF1-4F29-89C9-1F015EFA736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4D993437-4B8E-4C6C-861F-516F175222EB}"/>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0761DBE-D0A0-4BC0-AB8B-65744149992D}"/>
              </a:ext>
            </a:extLst>
          </p:cNvPr>
          <p:cNvSpPr>
            <a:spLocks noGrp="1"/>
          </p:cNvSpPr>
          <p:nvPr>
            <p:ph type="dt" sz="half" idx="10"/>
          </p:nvPr>
        </p:nvSpPr>
        <p:spPr/>
        <p:txBody>
          <a:bodyPr/>
          <a:lstStyle/>
          <a:p>
            <a:fld id="{DC7FCF9B-A170-4EA7-9607-CC4902B3A1B9}" type="datetimeFigureOut">
              <a:rPr lang="tr-TR" smtClean="0"/>
              <a:t>26.10.2022</a:t>
            </a:fld>
            <a:endParaRPr lang="tr-TR"/>
          </a:p>
        </p:txBody>
      </p:sp>
      <p:sp>
        <p:nvSpPr>
          <p:cNvPr id="5" name="Alt Bilgi Yer Tutucusu 4">
            <a:extLst>
              <a:ext uri="{FF2B5EF4-FFF2-40B4-BE49-F238E27FC236}">
                <a16:creationId xmlns:a16="http://schemas.microsoft.com/office/drawing/2014/main" id="{5682C29C-4960-427F-91FB-5A10C359DFF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D6D3500-DFC2-4D5D-9163-7D75E068E1B2}"/>
              </a:ext>
            </a:extLst>
          </p:cNvPr>
          <p:cNvSpPr>
            <a:spLocks noGrp="1"/>
          </p:cNvSpPr>
          <p:nvPr>
            <p:ph type="sldNum" sz="quarter" idx="12"/>
          </p:nvPr>
        </p:nvSpPr>
        <p:spPr/>
        <p:txBody>
          <a:bodyPr/>
          <a:lstStyle/>
          <a:p>
            <a:fld id="{773E0203-9FDE-44B0-B36A-A28CEE28984B}" type="slidenum">
              <a:rPr lang="tr-TR" smtClean="0"/>
              <a:t>‹#›</a:t>
            </a:fld>
            <a:endParaRPr lang="tr-TR"/>
          </a:p>
        </p:txBody>
      </p:sp>
    </p:spTree>
    <p:extLst>
      <p:ext uri="{BB962C8B-B14F-4D97-AF65-F5344CB8AC3E}">
        <p14:creationId xmlns:p14="http://schemas.microsoft.com/office/powerpoint/2010/main" val="3167436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382FD30-C916-4FD5-B008-7FD10B6D4F51}"/>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7638A941-1279-47E5-A6CA-DBE2C6316AA2}"/>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201DA72-41B7-4FBB-8787-CD850EFCC6FA}"/>
              </a:ext>
            </a:extLst>
          </p:cNvPr>
          <p:cNvSpPr>
            <a:spLocks noGrp="1"/>
          </p:cNvSpPr>
          <p:nvPr>
            <p:ph type="dt" sz="half" idx="10"/>
          </p:nvPr>
        </p:nvSpPr>
        <p:spPr/>
        <p:txBody>
          <a:bodyPr/>
          <a:lstStyle/>
          <a:p>
            <a:fld id="{DC7FCF9B-A170-4EA7-9607-CC4902B3A1B9}" type="datetimeFigureOut">
              <a:rPr lang="tr-TR" smtClean="0"/>
              <a:t>26.10.2022</a:t>
            </a:fld>
            <a:endParaRPr lang="tr-TR"/>
          </a:p>
        </p:txBody>
      </p:sp>
      <p:sp>
        <p:nvSpPr>
          <p:cNvPr id="5" name="Alt Bilgi Yer Tutucusu 4">
            <a:extLst>
              <a:ext uri="{FF2B5EF4-FFF2-40B4-BE49-F238E27FC236}">
                <a16:creationId xmlns:a16="http://schemas.microsoft.com/office/drawing/2014/main" id="{4C74C5AB-5B23-4D38-9014-4309EF4FF2C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9E85B9B-013E-4C2C-B9A8-B5EC40B0791C}"/>
              </a:ext>
            </a:extLst>
          </p:cNvPr>
          <p:cNvSpPr>
            <a:spLocks noGrp="1"/>
          </p:cNvSpPr>
          <p:nvPr>
            <p:ph type="sldNum" sz="quarter" idx="12"/>
          </p:nvPr>
        </p:nvSpPr>
        <p:spPr/>
        <p:txBody>
          <a:bodyPr/>
          <a:lstStyle/>
          <a:p>
            <a:fld id="{773E0203-9FDE-44B0-B36A-A28CEE28984B}" type="slidenum">
              <a:rPr lang="tr-TR" smtClean="0"/>
              <a:t>‹#›</a:t>
            </a:fld>
            <a:endParaRPr lang="tr-TR"/>
          </a:p>
        </p:txBody>
      </p:sp>
    </p:spTree>
    <p:extLst>
      <p:ext uri="{BB962C8B-B14F-4D97-AF65-F5344CB8AC3E}">
        <p14:creationId xmlns:p14="http://schemas.microsoft.com/office/powerpoint/2010/main" val="2607632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0B460F-268D-416F-BF5C-AF33776823BC}"/>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41220DD9-795B-470D-ACD1-E4608C48B9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779917D-DFDF-40AC-9800-40F99E641984}"/>
              </a:ext>
            </a:extLst>
          </p:cNvPr>
          <p:cNvSpPr>
            <a:spLocks noGrp="1"/>
          </p:cNvSpPr>
          <p:nvPr>
            <p:ph type="dt" sz="half" idx="10"/>
          </p:nvPr>
        </p:nvSpPr>
        <p:spPr/>
        <p:txBody>
          <a:bodyPr/>
          <a:lstStyle/>
          <a:p>
            <a:fld id="{2B2C2C06-A8A0-4FA9-ADDB-B75943FFDCC0}" type="datetimeFigureOut">
              <a:rPr lang="tr-TR" smtClean="0">
                <a:solidFill>
                  <a:prstClr val="black">
                    <a:tint val="75000"/>
                  </a:prstClr>
                </a:solidFill>
              </a:rPr>
              <a:pPr/>
              <a:t>26.10.2022</a:t>
            </a:fld>
            <a:endParaRPr lang="tr-TR">
              <a:solidFill>
                <a:prstClr val="black">
                  <a:tint val="75000"/>
                </a:prstClr>
              </a:solidFill>
            </a:endParaRPr>
          </a:p>
        </p:txBody>
      </p:sp>
      <p:sp>
        <p:nvSpPr>
          <p:cNvPr id="5" name="Alt Bilgi Yer Tutucusu 4">
            <a:extLst>
              <a:ext uri="{FF2B5EF4-FFF2-40B4-BE49-F238E27FC236}">
                <a16:creationId xmlns:a16="http://schemas.microsoft.com/office/drawing/2014/main" id="{F51388CD-3B8B-4E8C-A14A-82609938C138}"/>
              </a:ext>
            </a:extLst>
          </p:cNvPr>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a:extLst>
              <a:ext uri="{FF2B5EF4-FFF2-40B4-BE49-F238E27FC236}">
                <a16:creationId xmlns:a16="http://schemas.microsoft.com/office/drawing/2014/main" id="{22355CBA-BEC6-43BF-B03B-8DDA4CE622C5}"/>
              </a:ext>
            </a:extLst>
          </p:cNvPr>
          <p:cNvSpPr>
            <a:spLocks noGrp="1"/>
          </p:cNvSpPr>
          <p:nvPr>
            <p:ph type="sldNum" sz="quarter" idx="12"/>
          </p:nvPr>
        </p:nvSpPr>
        <p:spPr/>
        <p:txBody>
          <a:bodyPr/>
          <a:lstStyle/>
          <a:p>
            <a:fld id="{8F622E8A-E8DA-4585-8AF4-526E95315A2B}"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54547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329F5C-26C5-4FB1-ABF0-4893B3F3BD3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EAC89D3-DDCF-493C-A6EF-AB4EF419511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822637E-47F7-456A-ADEF-DFD1C9AC5AB7}"/>
              </a:ext>
            </a:extLst>
          </p:cNvPr>
          <p:cNvSpPr>
            <a:spLocks noGrp="1"/>
          </p:cNvSpPr>
          <p:nvPr>
            <p:ph type="dt" sz="half" idx="10"/>
          </p:nvPr>
        </p:nvSpPr>
        <p:spPr/>
        <p:txBody>
          <a:bodyPr/>
          <a:lstStyle/>
          <a:p>
            <a:fld id="{2B2C2C06-A8A0-4FA9-ADDB-B75943FFDCC0}" type="datetimeFigureOut">
              <a:rPr lang="tr-TR" smtClean="0">
                <a:solidFill>
                  <a:prstClr val="black">
                    <a:tint val="75000"/>
                  </a:prstClr>
                </a:solidFill>
              </a:rPr>
              <a:pPr/>
              <a:t>26.10.2022</a:t>
            </a:fld>
            <a:endParaRPr lang="tr-TR">
              <a:solidFill>
                <a:prstClr val="black">
                  <a:tint val="75000"/>
                </a:prstClr>
              </a:solidFill>
            </a:endParaRPr>
          </a:p>
        </p:txBody>
      </p:sp>
      <p:sp>
        <p:nvSpPr>
          <p:cNvPr id="5" name="Alt Bilgi Yer Tutucusu 4">
            <a:extLst>
              <a:ext uri="{FF2B5EF4-FFF2-40B4-BE49-F238E27FC236}">
                <a16:creationId xmlns:a16="http://schemas.microsoft.com/office/drawing/2014/main" id="{A16A8572-9B62-47BE-901E-81E23753B734}"/>
              </a:ext>
            </a:extLst>
          </p:cNvPr>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a:extLst>
              <a:ext uri="{FF2B5EF4-FFF2-40B4-BE49-F238E27FC236}">
                <a16:creationId xmlns:a16="http://schemas.microsoft.com/office/drawing/2014/main" id="{58225D8F-7EAA-455B-8DF2-62EDF20C4878}"/>
              </a:ext>
            </a:extLst>
          </p:cNvPr>
          <p:cNvSpPr>
            <a:spLocks noGrp="1"/>
          </p:cNvSpPr>
          <p:nvPr>
            <p:ph type="sldNum" sz="quarter" idx="12"/>
          </p:nvPr>
        </p:nvSpPr>
        <p:spPr/>
        <p:txBody>
          <a:bodyPr/>
          <a:lstStyle/>
          <a:p>
            <a:fld id="{8F622E8A-E8DA-4585-8AF4-526E95315A2B}"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45482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D260CC-5AE9-421C-9C29-3316B0D14C51}"/>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0A361FF-718F-499A-8C5B-338471746D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675AC521-B921-47C1-99EB-658B9694C02F}"/>
              </a:ext>
            </a:extLst>
          </p:cNvPr>
          <p:cNvSpPr>
            <a:spLocks noGrp="1"/>
          </p:cNvSpPr>
          <p:nvPr>
            <p:ph type="dt" sz="half" idx="10"/>
          </p:nvPr>
        </p:nvSpPr>
        <p:spPr/>
        <p:txBody>
          <a:bodyPr/>
          <a:lstStyle/>
          <a:p>
            <a:fld id="{2B2C2C06-A8A0-4FA9-ADDB-B75943FFDCC0}" type="datetimeFigureOut">
              <a:rPr lang="tr-TR" smtClean="0">
                <a:solidFill>
                  <a:prstClr val="black">
                    <a:tint val="75000"/>
                  </a:prstClr>
                </a:solidFill>
              </a:rPr>
              <a:pPr/>
              <a:t>26.10.2022</a:t>
            </a:fld>
            <a:endParaRPr lang="tr-TR">
              <a:solidFill>
                <a:prstClr val="black">
                  <a:tint val="75000"/>
                </a:prstClr>
              </a:solidFill>
            </a:endParaRPr>
          </a:p>
        </p:txBody>
      </p:sp>
      <p:sp>
        <p:nvSpPr>
          <p:cNvPr id="5" name="Alt Bilgi Yer Tutucusu 4">
            <a:extLst>
              <a:ext uri="{FF2B5EF4-FFF2-40B4-BE49-F238E27FC236}">
                <a16:creationId xmlns:a16="http://schemas.microsoft.com/office/drawing/2014/main" id="{E9B2E844-2A8C-423F-9A49-DD2635E8D137}"/>
              </a:ext>
            </a:extLst>
          </p:cNvPr>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a:extLst>
              <a:ext uri="{FF2B5EF4-FFF2-40B4-BE49-F238E27FC236}">
                <a16:creationId xmlns:a16="http://schemas.microsoft.com/office/drawing/2014/main" id="{A0B7C206-1921-4C32-89F0-5BBA89636DEA}"/>
              </a:ext>
            </a:extLst>
          </p:cNvPr>
          <p:cNvSpPr>
            <a:spLocks noGrp="1"/>
          </p:cNvSpPr>
          <p:nvPr>
            <p:ph type="sldNum" sz="quarter" idx="12"/>
          </p:nvPr>
        </p:nvSpPr>
        <p:spPr/>
        <p:txBody>
          <a:bodyPr/>
          <a:lstStyle/>
          <a:p>
            <a:fld id="{8F622E8A-E8DA-4585-8AF4-526E95315A2B}"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5205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0A514E-4237-4C2C-85C2-FA6CBFF5D61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B12A14B-E878-4383-974F-BFF944AF0F68}"/>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25DA79DF-CAC3-4A91-AF3A-12D26F314E6C}"/>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4D449316-36BB-4563-A15B-22F06BDDB30F}"/>
              </a:ext>
            </a:extLst>
          </p:cNvPr>
          <p:cNvSpPr>
            <a:spLocks noGrp="1"/>
          </p:cNvSpPr>
          <p:nvPr>
            <p:ph type="dt" sz="half" idx="10"/>
          </p:nvPr>
        </p:nvSpPr>
        <p:spPr/>
        <p:txBody>
          <a:bodyPr/>
          <a:lstStyle/>
          <a:p>
            <a:fld id="{2B2C2C06-A8A0-4FA9-ADDB-B75943FFDCC0}" type="datetimeFigureOut">
              <a:rPr lang="tr-TR" smtClean="0">
                <a:solidFill>
                  <a:prstClr val="black">
                    <a:tint val="75000"/>
                  </a:prstClr>
                </a:solidFill>
              </a:rPr>
              <a:pPr/>
              <a:t>26.10.2022</a:t>
            </a:fld>
            <a:endParaRPr lang="tr-TR">
              <a:solidFill>
                <a:prstClr val="black">
                  <a:tint val="75000"/>
                </a:prstClr>
              </a:solidFill>
            </a:endParaRPr>
          </a:p>
        </p:txBody>
      </p:sp>
      <p:sp>
        <p:nvSpPr>
          <p:cNvPr id="6" name="Alt Bilgi Yer Tutucusu 5">
            <a:extLst>
              <a:ext uri="{FF2B5EF4-FFF2-40B4-BE49-F238E27FC236}">
                <a16:creationId xmlns:a16="http://schemas.microsoft.com/office/drawing/2014/main" id="{12F8A3F4-3601-4CAD-A973-7CB65A86D15F}"/>
              </a:ext>
            </a:extLst>
          </p:cNvPr>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a:extLst>
              <a:ext uri="{FF2B5EF4-FFF2-40B4-BE49-F238E27FC236}">
                <a16:creationId xmlns:a16="http://schemas.microsoft.com/office/drawing/2014/main" id="{71267B86-F8A8-4AEB-817E-2914A7D3ABA7}"/>
              </a:ext>
            </a:extLst>
          </p:cNvPr>
          <p:cNvSpPr>
            <a:spLocks noGrp="1"/>
          </p:cNvSpPr>
          <p:nvPr>
            <p:ph type="sldNum" sz="quarter" idx="12"/>
          </p:nvPr>
        </p:nvSpPr>
        <p:spPr/>
        <p:txBody>
          <a:bodyPr/>
          <a:lstStyle/>
          <a:p>
            <a:fld id="{8F622E8A-E8DA-4585-8AF4-526E95315A2B}"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93105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86B8F5-15B3-4CC5-9D7C-F720B9E07CC8}"/>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DD128B5-FD71-449F-A7CE-5BEBB73589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FE970B0-24F1-4BAA-9B59-70CB995BCB42}"/>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E8C19FA-1184-4402-B7D0-9364A8E64E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46E5E83C-36C5-4E4E-8B7D-97C5E1CCB14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C6089556-A7FC-47A1-BBAD-7DB2E1E44318}"/>
              </a:ext>
            </a:extLst>
          </p:cNvPr>
          <p:cNvSpPr>
            <a:spLocks noGrp="1"/>
          </p:cNvSpPr>
          <p:nvPr>
            <p:ph type="dt" sz="half" idx="10"/>
          </p:nvPr>
        </p:nvSpPr>
        <p:spPr/>
        <p:txBody>
          <a:bodyPr/>
          <a:lstStyle/>
          <a:p>
            <a:fld id="{2B2C2C06-A8A0-4FA9-ADDB-B75943FFDCC0}" type="datetimeFigureOut">
              <a:rPr lang="tr-TR" smtClean="0">
                <a:solidFill>
                  <a:prstClr val="black">
                    <a:tint val="75000"/>
                  </a:prstClr>
                </a:solidFill>
              </a:rPr>
              <a:pPr/>
              <a:t>26.10.2022</a:t>
            </a:fld>
            <a:endParaRPr lang="tr-TR">
              <a:solidFill>
                <a:prstClr val="black">
                  <a:tint val="75000"/>
                </a:prstClr>
              </a:solidFill>
            </a:endParaRPr>
          </a:p>
        </p:txBody>
      </p:sp>
      <p:sp>
        <p:nvSpPr>
          <p:cNvPr id="8" name="Alt Bilgi Yer Tutucusu 7">
            <a:extLst>
              <a:ext uri="{FF2B5EF4-FFF2-40B4-BE49-F238E27FC236}">
                <a16:creationId xmlns:a16="http://schemas.microsoft.com/office/drawing/2014/main" id="{1FB20170-461F-4047-9EFD-6FC611DABB71}"/>
              </a:ext>
            </a:extLst>
          </p:cNvPr>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a:extLst>
              <a:ext uri="{FF2B5EF4-FFF2-40B4-BE49-F238E27FC236}">
                <a16:creationId xmlns:a16="http://schemas.microsoft.com/office/drawing/2014/main" id="{86EC5503-AD8A-4B9C-AF15-2152B2573E52}"/>
              </a:ext>
            </a:extLst>
          </p:cNvPr>
          <p:cNvSpPr>
            <a:spLocks noGrp="1"/>
          </p:cNvSpPr>
          <p:nvPr>
            <p:ph type="sldNum" sz="quarter" idx="12"/>
          </p:nvPr>
        </p:nvSpPr>
        <p:spPr/>
        <p:txBody>
          <a:bodyPr/>
          <a:lstStyle/>
          <a:p>
            <a:fld id="{8F622E8A-E8DA-4585-8AF4-526E95315A2B}"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68340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BD1B03-2F12-4B45-8808-4ED3B2278689}"/>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31BF7B3A-4F8E-4791-AA0F-F22AA293476B}"/>
              </a:ext>
            </a:extLst>
          </p:cNvPr>
          <p:cNvSpPr>
            <a:spLocks noGrp="1"/>
          </p:cNvSpPr>
          <p:nvPr>
            <p:ph type="dt" sz="half" idx="10"/>
          </p:nvPr>
        </p:nvSpPr>
        <p:spPr/>
        <p:txBody>
          <a:bodyPr/>
          <a:lstStyle/>
          <a:p>
            <a:fld id="{2B2C2C06-A8A0-4FA9-ADDB-B75943FFDCC0}" type="datetimeFigureOut">
              <a:rPr lang="tr-TR" smtClean="0">
                <a:solidFill>
                  <a:prstClr val="black">
                    <a:tint val="75000"/>
                  </a:prstClr>
                </a:solidFill>
              </a:rPr>
              <a:pPr/>
              <a:t>26.10.2022</a:t>
            </a:fld>
            <a:endParaRPr lang="tr-TR">
              <a:solidFill>
                <a:prstClr val="black">
                  <a:tint val="75000"/>
                </a:prstClr>
              </a:solidFill>
            </a:endParaRPr>
          </a:p>
        </p:txBody>
      </p:sp>
      <p:sp>
        <p:nvSpPr>
          <p:cNvPr id="4" name="Alt Bilgi Yer Tutucusu 3">
            <a:extLst>
              <a:ext uri="{FF2B5EF4-FFF2-40B4-BE49-F238E27FC236}">
                <a16:creationId xmlns:a16="http://schemas.microsoft.com/office/drawing/2014/main" id="{BA2D80A3-4079-4B82-9BE7-E46A489D9E02}"/>
              </a:ext>
            </a:extLst>
          </p:cNvPr>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a:extLst>
              <a:ext uri="{FF2B5EF4-FFF2-40B4-BE49-F238E27FC236}">
                <a16:creationId xmlns:a16="http://schemas.microsoft.com/office/drawing/2014/main" id="{487387E0-74F7-4656-B0B2-07E5CAB1A238}"/>
              </a:ext>
            </a:extLst>
          </p:cNvPr>
          <p:cNvSpPr>
            <a:spLocks noGrp="1"/>
          </p:cNvSpPr>
          <p:nvPr>
            <p:ph type="sldNum" sz="quarter" idx="12"/>
          </p:nvPr>
        </p:nvSpPr>
        <p:spPr/>
        <p:txBody>
          <a:bodyPr/>
          <a:lstStyle/>
          <a:p>
            <a:fld id="{8F622E8A-E8DA-4585-8AF4-526E95315A2B}"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48233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32F5EFEA-3F5B-493B-A29C-049C90CE9B57}"/>
              </a:ext>
            </a:extLst>
          </p:cNvPr>
          <p:cNvSpPr>
            <a:spLocks noGrp="1"/>
          </p:cNvSpPr>
          <p:nvPr>
            <p:ph type="dt" sz="half" idx="10"/>
          </p:nvPr>
        </p:nvSpPr>
        <p:spPr/>
        <p:txBody>
          <a:bodyPr/>
          <a:lstStyle/>
          <a:p>
            <a:fld id="{2B2C2C06-A8A0-4FA9-ADDB-B75943FFDCC0}" type="datetimeFigureOut">
              <a:rPr lang="tr-TR" smtClean="0">
                <a:solidFill>
                  <a:prstClr val="black">
                    <a:tint val="75000"/>
                  </a:prstClr>
                </a:solidFill>
              </a:rPr>
              <a:pPr/>
              <a:t>26.10.2022</a:t>
            </a:fld>
            <a:endParaRPr lang="tr-TR">
              <a:solidFill>
                <a:prstClr val="black">
                  <a:tint val="75000"/>
                </a:prstClr>
              </a:solidFill>
            </a:endParaRPr>
          </a:p>
        </p:txBody>
      </p:sp>
      <p:sp>
        <p:nvSpPr>
          <p:cNvPr id="3" name="Alt Bilgi Yer Tutucusu 2">
            <a:extLst>
              <a:ext uri="{FF2B5EF4-FFF2-40B4-BE49-F238E27FC236}">
                <a16:creationId xmlns:a16="http://schemas.microsoft.com/office/drawing/2014/main" id="{7E09FCE5-3A83-487D-AD15-77C46F0C22A8}"/>
              </a:ext>
            </a:extLst>
          </p:cNvPr>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a:extLst>
              <a:ext uri="{FF2B5EF4-FFF2-40B4-BE49-F238E27FC236}">
                <a16:creationId xmlns:a16="http://schemas.microsoft.com/office/drawing/2014/main" id="{2C6362D9-9111-452B-AFC5-E262E552D642}"/>
              </a:ext>
            </a:extLst>
          </p:cNvPr>
          <p:cNvSpPr>
            <a:spLocks noGrp="1"/>
          </p:cNvSpPr>
          <p:nvPr>
            <p:ph type="sldNum" sz="quarter" idx="12"/>
          </p:nvPr>
        </p:nvSpPr>
        <p:spPr/>
        <p:txBody>
          <a:bodyPr/>
          <a:lstStyle/>
          <a:p>
            <a:fld id="{8F622E8A-E8DA-4585-8AF4-526E95315A2B}"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57008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A2CB7A-9782-4A1F-8E30-C933CBCC4FD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A38FA644-328B-401D-A26D-B420AE0032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EA42DE0-BBD9-425C-9C0A-7E2AFE16A1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79631A9-DEFA-4FE6-BADF-D0CD23CB8245}"/>
              </a:ext>
            </a:extLst>
          </p:cNvPr>
          <p:cNvSpPr>
            <a:spLocks noGrp="1"/>
          </p:cNvSpPr>
          <p:nvPr>
            <p:ph type="dt" sz="half" idx="10"/>
          </p:nvPr>
        </p:nvSpPr>
        <p:spPr/>
        <p:txBody>
          <a:bodyPr/>
          <a:lstStyle/>
          <a:p>
            <a:fld id="{2B2C2C06-A8A0-4FA9-ADDB-B75943FFDCC0}" type="datetimeFigureOut">
              <a:rPr lang="tr-TR" smtClean="0">
                <a:solidFill>
                  <a:prstClr val="black">
                    <a:tint val="75000"/>
                  </a:prstClr>
                </a:solidFill>
              </a:rPr>
              <a:pPr/>
              <a:t>26.10.2022</a:t>
            </a:fld>
            <a:endParaRPr lang="tr-TR">
              <a:solidFill>
                <a:prstClr val="black">
                  <a:tint val="75000"/>
                </a:prstClr>
              </a:solidFill>
            </a:endParaRPr>
          </a:p>
        </p:txBody>
      </p:sp>
      <p:sp>
        <p:nvSpPr>
          <p:cNvPr id="6" name="Alt Bilgi Yer Tutucusu 5">
            <a:extLst>
              <a:ext uri="{FF2B5EF4-FFF2-40B4-BE49-F238E27FC236}">
                <a16:creationId xmlns:a16="http://schemas.microsoft.com/office/drawing/2014/main" id="{3E549B1E-8082-4B86-8FF0-217B60554B66}"/>
              </a:ext>
            </a:extLst>
          </p:cNvPr>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a:extLst>
              <a:ext uri="{FF2B5EF4-FFF2-40B4-BE49-F238E27FC236}">
                <a16:creationId xmlns:a16="http://schemas.microsoft.com/office/drawing/2014/main" id="{FD1D361E-8454-4814-A70D-F22EB9F095A8}"/>
              </a:ext>
            </a:extLst>
          </p:cNvPr>
          <p:cNvSpPr>
            <a:spLocks noGrp="1"/>
          </p:cNvSpPr>
          <p:nvPr>
            <p:ph type="sldNum" sz="quarter" idx="12"/>
          </p:nvPr>
        </p:nvSpPr>
        <p:spPr/>
        <p:txBody>
          <a:bodyPr/>
          <a:lstStyle/>
          <a:p>
            <a:fld id="{8F622E8A-E8DA-4585-8AF4-526E95315A2B}"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95466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2E1FB9-144F-482B-B0F3-A8E64494D67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515388C-290C-4172-B7D1-E6B6EC3E0105}"/>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5948D57-EA2B-42AD-A377-56C6AE0B4E11}"/>
              </a:ext>
            </a:extLst>
          </p:cNvPr>
          <p:cNvSpPr>
            <a:spLocks noGrp="1"/>
          </p:cNvSpPr>
          <p:nvPr>
            <p:ph type="dt" sz="half" idx="10"/>
          </p:nvPr>
        </p:nvSpPr>
        <p:spPr/>
        <p:txBody>
          <a:bodyPr/>
          <a:lstStyle/>
          <a:p>
            <a:fld id="{DC7FCF9B-A170-4EA7-9607-CC4902B3A1B9}" type="datetimeFigureOut">
              <a:rPr lang="tr-TR" smtClean="0"/>
              <a:t>26.10.2022</a:t>
            </a:fld>
            <a:endParaRPr lang="tr-TR"/>
          </a:p>
        </p:txBody>
      </p:sp>
      <p:sp>
        <p:nvSpPr>
          <p:cNvPr id="5" name="Alt Bilgi Yer Tutucusu 4">
            <a:extLst>
              <a:ext uri="{FF2B5EF4-FFF2-40B4-BE49-F238E27FC236}">
                <a16:creationId xmlns:a16="http://schemas.microsoft.com/office/drawing/2014/main" id="{DB9B0DDE-2C2C-4D5E-9B96-FA8A0C7214A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0204E58-811E-481A-80FA-997D61C02C36}"/>
              </a:ext>
            </a:extLst>
          </p:cNvPr>
          <p:cNvSpPr>
            <a:spLocks noGrp="1"/>
          </p:cNvSpPr>
          <p:nvPr>
            <p:ph type="sldNum" sz="quarter" idx="12"/>
          </p:nvPr>
        </p:nvSpPr>
        <p:spPr/>
        <p:txBody>
          <a:bodyPr/>
          <a:lstStyle/>
          <a:p>
            <a:fld id="{773E0203-9FDE-44B0-B36A-A28CEE28984B}" type="slidenum">
              <a:rPr lang="tr-TR" smtClean="0"/>
              <a:t>‹#›</a:t>
            </a:fld>
            <a:endParaRPr lang="tr-TR"/>
          </a:p>
        </p:txBody>
      </p:sp>
    </p:spTree>
    <p:extLst>
      <p:ext uri="{BB962C8B-B14F-4D97-AF65-F5344CB8AC3E}">
        <p14:creationId xmlns:p14="http://schemas.microsoft.com/office/powerpoint/2010/main" val="1843405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8206F7-6B2F-491A-83F4-F6718C42DC1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805E3E24-6A19-4B66-AE1D-D3BA40A36C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77E367E-3E9B-46B1-B375-11E02794D2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E810CBB-642F-444F-BB88-EB325EB74A6E}"/>
              </a:ext>
            </a:extLst>
          </p:cNvPr>
          <p:cNvSpPr>
            <a:spLocks noGrp="1"/>
          </p:cNvSpPr>
          <p:nvPr>
            <p:ph type="dt" sz="half" idx="10"/>
          </p:nvPr>
        </p:nvSpPr>
        <p:spPr/>
        <p:txBody>
          <a:bodyPr/>
          <a:lstStyle/>
          <a:p>
            <a:fld id="{2B2C2C06-A8A0-4FA9-ADDB-B75943FFDCC0}" type="datetimeFigureOut">
              <a:rPr lang="tr-TR" smtClean="0">
                <a:solidFill>
                  <a:prstClr val="black">
                    <a:tint val="75000"/>
                  </a:prstClr>
                </a:solidFill>
              </a:rPr>
              <a:pPr/>
              <a:t>26.10.2022</a:t>
            </a:fld>
            <a:endParaRPr lang="tr-TR">
              <a:solidFill>
                <a:prstClr val="black">
                  <a:tint val="75000"/>
                </a:prstClr>
              </a:solidFill>
            </a:endParaRPr>
          </a:p>
        </p:txBody>
      </p:sp>
      <p:sp>
        <p:nvSpPr>
          <p:cNvPr id="6" name="Alt Bilgi Yer Tutucusu 5">
            <a:extLst>
              <a:ext uri="{FF2B5EF4-FFF2-40B4-BE49-F238E27FC236}">
                <a16:creationId xmlns:a16="http://schemas.microsoft.com/office/drawing/2014/main" id="{47CF2299-4768-42BF-800E-A8AD8582E4B3}"/>
              </a:ext>
            </a:extLst>
          </p:cNvPr>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a:extLst>
              <a:ext uri="{FF2B5EF4-FFF2-40B4-BE49-F238E27FC236}">
                <a16:creationId xmlns:a16="http://schemas.microsoft.com/office/drawing/2014/main" id="{88910A13-9EAC-4FC5-A75C-61947DCA651D}"/>
              </a:ext>
            </a:extLst>
          </p:cNvPr>
          <p:cNvSpPr>
            <a:spLocks noGrp="1"/>
          </p:cNvSpPr>
          <p:nvPr>
            <p:ph type="sldNum" sz="quarter" idx="12"/>
          </p:nvPr>
        </p:nvSpPr>
        <p:spPr/>
        <p:txBody>
          <a:bodyPr/>
          <a:lstStyle/>
          <a:p>
            <a:fld id="{8F622E8A-E8DA-4585-8AF4-526E95315A2B}"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85946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2CDC95-7565-4F3C-B874-969333DF3260}"/>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4D0EE4DC-5092-4E9A-B6BC-1B0D06093A02}"/>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BB080B7-25BF-4315-A691-BD8339A49CA0}"/>
              </a:ext>
            </a:extLst>
          </p:cNvPr>
          <p:cNvSpPr>
            <a:spLocks noGrp="1"/>
          </p:cNvSpPr>
          <p:nvPr>
            <p:ph type="dt" sz="half" idx="10"/>
          </p:nvPr>
        </p:nvSpPr>
        <p:spPr/>
        <p:txBody>
          <a:bodyPr/>
          <a:lstStyle/>
          <a:p>
            <a:fld id="{2B2C2C06-A8A0-4FA9-ADDB-B75943FFDCC0}" type="datetimeFigureOut">
              <a:rPr lang="tr-TR" smtClean="0">
                <a:solidFill>
                  <a:prstClr val="black">
                    <a:tint val="75000"/>
                  </a:prstClr>
                </a:solidFill>
              </a:rPr>
              <a:pPr/>
              <a:t>26.10.2022</a:t>
            </a:fld>
            <a:endParaRPr lang="tr-TR">
              <a:solidFill>
                <a:prstClr val="black">
                  <a:tint val="75000"/>
                </a:prstClr>
              </a:solidFill>
            </a:endParaRPr>
          </a:p>
        </p:txBody>
      </p:sp>
      <p:sp>
        <p:nvSpPr>
          <p:cNvPr id="5" name="Alt Bilgi Yer Tutucusu 4">
            <a:extLst>
              <a:ext uri="{FF2B5EF4-FFF2-40B4-BE49-F238E27FC236}">
                <a16:creationId xmlns:a16="http://schemas.microsoft.com/office/drawing/2014/main" id="{8DB35804-DC53-4CFB-B83C-67A8DF0E7F93}"/>
              </a:ext>
            </a:extLst>
          </p:cNvPr>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a:extLst>
              <a:ext uri="{FF2B5EF4-FFF2-40B4-BE49-F238E27FC236}">
                <a16:creationId xmlns:a16="http://schemas.microsoft.com/office/drawing/2014/main" id="{D0426B7A-08F2-42C1-AB30-62C849234C5F}"/>
              </a:ext>
            </a:extLst>
          </p:cNvPr>
          <p:cNvSpPr>
            <a:spLocks noGrp="1"/>
          </p:cNvSpPr>
          <p:nvPr>
            <p:ph type="sldNum" sz="quarter" idx="12"/>
          </p:nvPr>
        </p:nvSpPr>
        <p:spPr/>
        <p:txBody>
          <a:bodyPr/>
          <a:lstStyle/>
          <a:p>
            <a:fld id="{8F622E8A-E8DA-4585-8AF4-526E95315A2B}"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58743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52594BC-A463-41D3-9A52-43D5FEAFF295}"/>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2DE8DD71-7755-4FCF-940D-5F175C2D3561}"/>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7244CD6-4D64-4EE4-A3D4-41804B43325D}"/>
              </a:ext>
            </a:extLst>
          </p:cNvPr>
          <p:cNvSpPr>
            <a:spLocks noGrp="1"/>
          </p:cNvSpPr>
          <p:nvPr>
            <p:ph type="dt" sz="half" idx="10"/>
          </p:nvPr>
        </p:nvSpPr>
        <p:spPr/>
        <p:txBody>
          <a:bodyPr/>
          <a:lstStyle/>
          <a:p>
            <a:fld id="{2B2C2C06-A8A0-4FA9-ADDB-B75943FFDCC0}" type="datetimeFigureOut">
              <a:rPr lang="tr-TR" smtClean="0">
                <a:solidFill>
                  <a:prstClr val="black">
                    <a:tint val="75000"/>
                  </a:prstClr>
                </a:solidFill>
              </a:rPr>
              <a:pPr/>
              <a:t>26.10.2022</a:t>
            </a:fld>
            <a:endParaRPr lang="tr-TR">
              <a:solidFill>
                <a:prstClr val="black">
                  <a:tint val="75000"/>
                </a:prstClr>
              </a:solidFill>
            </a:endParaRPr>
          </a:p>
        </p:txBody>
      </p:sp>
      <p:sp>
        <p:nvSpPr>
          <p:cNvPr id="5" name="Alt Bilgi Yer Tutucusu 4">
            <a:extLst>
              <a:ext uri="{FF2B5EF4-FFF2-40B4-BE49-F238E27FC236}">
                <a16:creationId xmlns:a16="http://schemas.microsoft.com/office/drawing/2014/main" id="{5ECDCDAF-4170-484E-AB42-5F29F3CD3FCA}"/>
              </a:ext>
            </a:extLst>
          </p:cNvPr>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a:extLst>
              <a:ext uri="{FF2B5EF4-FFF2-40B4-BE49-F238E27FC236}">
                <a16:creationId xmlns:a16="http://schemas.microsoft.com/office/drawing/2014/main" id="{F2DD65A2-44BC-4092-898D-69E4A9E2087A}"/>
              </a:ext>
            </a:extLst>
          </p:cNvPr>
          <p:cNvSpPr>
            <a:spLocks noGrp="1"/>
          </p:cNvSpPr>
          <p:nvPr>
            <p:ph type="sldNum" sz="quarter" idx="12"/>
          </p:nvPr>
        </p:nvSpPr>
        <p:spPr/>
        <p:txBody>
          <a:bodyPr/>
          <a:lstStyle/>
          <a:p>
            <a:fld id="{8F622E8A-E8DA-4585-8AF4-526E95315A2B}"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96679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F74E73-D2D1-496B-9E5D-19A8BB1C7966}"/>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2F0C1EF-F4B2-4576-A30F-87186D3DB7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1374D0C-D7C2-46B0-B4C5-987198B3D8C6}"/>
              </a:ext>
            </a:extLst>
          </p:cNvPr>
          <p:cNvSpPr>
            <a:spLocks noGrp="1"/>
          </p:cNvSpPr>
          <p:nvPr>
            <p:ph type="dt" sz="half" idx="10"/>
          </p:nvPr>
        </p:nvSpPr>
        <p:spPr/>
        <p:txBody>
          <a:bodyPr/>
          <a:lstStyle/>
          <a:p>
            <a:fld id="{DC7FCF9B-A170-4EA7-9607-CC4902B3A1B9}" type="datetimeFigureOut">
              <a:rPr lang="tr-TR" smtClean="0"/>
              <a:t>26.10.2022</a:t>
            </a:fld>
            <a:endParaRPr lang="tr-TR"/>
          </a:p>
        </p:txBody>
      </p:sp>
      <p:sp>
        <p:nvSpPr>
          <p:cNvPr id="5" name="Alt Bilgi Yer Tutucusu 4">
            <a:extLst>
              <a:ext uri="{FF2B5EF4-FFF2-40B4-BE49-F238E27FC236}">
                <a16:creationId xmlns:a16="http://schemas.microsoft.com/office/drawing/2014/main" id="{E7800B5A-BF87-45A9-BF18-825F81BBBAB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6DF0F81-24AE-4CA6-95BF-273D19C124F1}"/>
              </a:ext>
            </a:extLst>
          </p:cNvPr>
          <p:cNvSpPr>
            <a:spLocks noGrp="1"/>
          </p:cNvSpPr>
          <p:nvPr>
            <p:ph type="sldNum" sz="quarter" idx="12"/>
          </p:nvPr>
        </p:nvSpPr>
        <p:spPr/>
        <p:txBody>
          <a:bodyPr/>
          <a:lstStyle/>
          <a:p>
            <a:fld id="{773E0203-9FDE-44B0-B36A-A28CEE28984B}" type="slidenum">
              <a:rPr lang="tr-TR" smtClean="0"/>
              <a:t>‹#›</a:t>
            </a:fld>
            <a:endParaRPr lang="tr-TR"/>
          </a:p>
        </p:txBody>
      </p:sp>
    </p:spTree>
    <p:extLst>
      <p:ext uri="{BB962C8B-B14F-4D97-AF65-F5344CB8AC3E}">
        <p14:creationId xmlns:p14="http://schemas.microsoft.com/office/powerpoint/2010/main" val="1993485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0F635C1-C555-4AB0-A388-158333BF960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B583416-3320-4885-8B2C-D3B6A2A43DFC}"/>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AB6B1E36-3F98-4186-BA43-554D286640B7}"/>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1AD843C1-19B1-4F38-82C5-6C10C2609C74}"/>
              </a:ext>
            </a:extLst>
          </p:cNvPr>
          <p:cNvSpPr>
            <a:spLocks noGrp="1"/>
          </p:cNvSpPr>
          <p:nvPr>
            <p:ph type="dt" sz="half" idx="10"/>
          </p:nvPr>
        </p:nvSpPr>
        <p:spPr/>
        <p:txBody>
          <a:bodyPr/>
          <a:lstStyle/>
          <a:p>
            <a:fld id="{DC7FCF9B-A170-4EA7-9607-CC4902B3A1B9}" type="datetimeFigureOut">
              <a:rPr lang="tr-TR" smtClean="0"/>
              <a:t>26.10.2022</a:t>
            </a:fld>
            <a:endParaRPr lang="tr-TR"/>
          </a:p>
        </p:txBody>
      </p:sp>
      <p:sp>
        <p:nvSpPr>
          <p:cNvPr id="6" name="Alt Bilgi Yer Tutucusu 5">
            <a:extLst>
              <a:ext uri="{FF2B5EF4-FFF2-40B4-BE49-F238E27FC236}">
                <a16:creationId xmlns:a16="http://schemas.microsoft.com/office/drawing/2014/main" id="{4EBEA144-2273-4892-9539-D5E4E47DC4B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136A14A-2F2A-4432-A9FE-2E4D0E0D0F9A}"/>
              </a:ext>
            </a:extLst>
          </p:cNvPr>
          <p:cNvSpPr>
            <a:spLocks noGrp="1"/>
          </p:cNvSpPr>
          <p:nvPr>
            <p:ph type="sldNum" sz="quarter" idx="12"/>
          </p:nvPr>
        </p:nvSpPr>
        <p:spPr/>
        <p:txBody>
          <a:bodyPr/>
          <a:lstStyle/>
          <a:p>
            <a:fld id="{773E0203-9FDE-44B0-B36A-A28CEE28984B}" type="slidenum">
              <a:rPr lang="tr-TR" smtClean="0"/>
              <a:t>‹#›</a:t>
            </a:fld>
            <a:endParaRPr lang="tr-TR"/>
          </a:p>
        </p:txBody>
      </p:sp>
    </p:spTree>
    <p:extLst>
      <p:ext uri="{BB962C8B-B14F-4D97-AF65-F5344CB8AC3E}">
        <p14:creationId xmlns:p14="http://schemas.microsoft.com/office/powerpoint/2010/main" val="3681357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1E1D63-365A-4240-BC7F-A669DFD97F12}"/>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70B2E5E-7064-476D-85C3-1B2D80E163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12AB2E54-4860-4711-8FA8-7A1004598741}"/>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CFA8B82-B542-48B8-8DBE-691B907F1B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A2655ABC-4CE6-42DD-9629-4EA1F4A4B794}"/>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5C399D26-DA2C-4BE7-97F4-394C0E23A377}"/>
              </a:ext>
            </a:extLst>
          </p:cNvPr>
          <p:cNvSpPr>
            <a:spLocks noGrp="1"/>
          </p:cNvSpPr>
          <p:nvPr>
            <p:ph type="dt" sz="half" idx="10"/>
          </p:nvPr>
        </p:nvSpPr>
        <p:spPr/>
        <p:txBody>
          <a:bodyPr/>
          <a:lstStyle/>
          <a:p>
            <a:fld id="{DC7FCF9B-A170-4EA7-9607-CC4902B3A1B9}" type="datetimeFigureOut">
              <a:rPr lang="tr-TR" smtClean="0"/>
              <a:t>26.10.2022</a:t>
            </a:fld>
            <a:endParaRPr lang="tr-TR"/>
          </a:p>
        </p:txBody>
      </p:sp>
      <p:sp>
        <p:nvSpPr>
          <p:cNvPr id="8" name="Alt Bilgi Yer Tutucusu 7">
            <a:extLst>
              <a:ext uri="{FF2B5EF4-FFF2-40B4-BE49-F238E27FC236}">
                <a16:creationId xmlns:a16="http://schemas.microsoft.com/office/drawing/2014/main" id="{A72B70B2-621F-4583-BCFD-8C2570200372}"/>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55C77BD1-B8D3-4F93-A440-78EE539FF5ED}"/>
              </a:ext>
            </a:extLst>
          </p:cNvPr>
          <p:cNvSpPr>
            <a:spLocks noGrp="1"/>
          </p:cNvSpPr>
          <p:nvPr>
            <p:ph type="sldNum" sz="quarter" idx="12"/>
          </p:nvPr>
        </p:nvSpPr>
        <p:spPr/>
        <p:txBody>
          <a:bodyPr/>
          <a:lstStyle/>
          <a:p>
            <a:fld id="{773E0203-9FDE-44B0-B36A-A28CEE28984B}" type="slidenum">
              <a:rPr lang="tr-TR" smtClean="0"/>
              <a:t>‹#›</a:t>
            </a:fld>
            <a:endParaRPr lang="tr-TR"/>
          </a:p>
        </p:txBody>
      </p:sp>
    </p:spTree>
    <p:extLst>
      <p:ext uri="{BB962C8B-B14F-4D97-AF65-F5344CB8AC3E}">
        <p14:creationId xmlns:p14="http://schemas.microsoft.com/office/powerpoint/2010/main" val="804508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B4F46E-3B59-4417-9B04-038B564BE04B}"/>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FD0D55EB-30B7-44B1-B7E9-A4AB53018ECC}"/>
              </a:ext>
            </a:extLst>
          </p:cNvPr>
          <p:cNvSpPr>
            <a:spLocks noGrp="1"/>
          </p:cNvSpPr>
          <p:nvPr>
            <p:ph type="dt" sz="half" idx="10"/>
          </p:nvPr>
        </p:nvSpPr>
        <p:spPr/>
        <p:txBody>
          <a:bodyPr/>
          <a:lstStyle/>
          <a:p>
            <a:fld id="{DC7FCF9B-A170-4EA7-9607-CC4902B3A1B9}" type="datetimeFigureOut">
              <a:rPr lang="tr-TR" smtClean="0"/>
              <a:t>26.10.2022</a:t>
            </a:fld>
            <a:endParaRPr lang="tr-TR"/>
          </a:p>
        </p:txBody>
      </p:sp>
      <p:sp>
        <p:nvSpPr>
          <p:cNvPr id="4" name="Alt Bilgi Yer Tutucusu 3">
            <a:extLst>
              <a:ext uri="{FF2B5EF4-FFF2-40B4-BE49-F238E27FC236}">
                <a16:creationId xmlns:a16="http://schemas.microsoft.com/office/drawing/2014/main" id="{7602E4EF-0A0B-47E1-896B-DF3A97F54991}"/>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5047382-DFD2-4108-B3FB-A31806F2797E}"/>
              </a:ext>
            </a:extLst>
          </p:cNvPr>
          <p:cNvSpPr>
            <a:spLocks noGrp="1"/>
          </p:cNvSpPr>
          <p:nvPr>
            <p:ph type="sldNum" sz="quarter" idx="12"/>
          </p:nvPr>
        </p:nvSpPr>
        <p:spPr/>
        <p:txBody>
          <a:bodyPr/>
          <a:lstStyle/>
          <a:p>
            <a:fld id="{773E0203-9FDE-44B0-B36A-A28CEE28984B}" type="slidenum">
              <a:rPr lang="tr-TR" smtClean="0"/>
              <a:t>‹#›</a:t>
            </a:fld>
            <a:endParaRPr lang="tr-TR"/>
          </a:p>
        </p:txBody>
      </p:sp>
    </p:spTree>
    <p:extLst>
      <p:ext uri="{BB962C8B-B14F-4D97-AF65-F5344CB8AC3E}">
        <p14:creationId xmlns:p14="http://schemas.microsoft.com/office/powerpoint/2010/main" val="16927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3FEDD5B9-498D-427B-9829-97C55348503A}"/>
              </a:ext>
            </a:extLst>
          </p:cNvPr>
          <p:cNvSpPr>
            <a:spLocks noGrp="1"/>
          </p:cNvSpPr>
          <p:nvPr>
            <p:ph type="dt" sz="half" idx="10"/>
          </p:nvPr>
        </p:nvSpPr>
        <p:spPr/>
        <p:txBody>
          <a:bodyPr/>
          <a:lstStyle/>
          <a:p>
            <a:fld id="{DC7FCF9B-A170-4EA7-9607-CC4902B3A1B9}" type="datetimeFigureOut">
              <a:rPr lang="tr-TR" smtClean="0"/>
              <a:t>26.10.2022</a:t>
            </a:fld>
            <a:endParaRPr lang="tr-TR"/>
          </a:p>
        </p:txBody>
      </p:sp>
      <p:sp>
        <p:nvSpPr>
          <p:cNvPr id="3" name="Alt Bilgi Yer Tutucusu 2">
            <a:extLst>
              <a:ext uri="{FF2B5EF4-FFF2-40B4-BE49-F238E27FC236}">
                <a16:creationId xmlns:a16="http://schemas.microsoft.com/office/drawing/2014/main" id="{2B1FB2BA-6006-4D62-ABDB-9BDCC4D38BBA}"/>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BB17E7D1-66A7-49BD-8381-C6BAFBD4BE2F}"/>
              </a:ext>
            </a:extLst>
          </p:cNvPr>
          <p:cNvSpPr>
            <a:spLocks noGrp="1"/>
          </p:cNvSpPr>
          <p:nvPr>
            <p:ph type="sldNum" sz="quarter" idx="12"/>
          </p:nvPr>
        </p:nvSpPr>
        <p:spPr/>
        <p:txBody>
          <a:bodyPr/>
          <a:lstStyle/>
          <a:p>
            <a:fld id="{773E0203-9FDE-44B0-B36A-A28CEE28984B}" type="slidenum">
              <a:rPr lang="tr-TR" smtClean="0"/>
              <a:t>‹#›</a:t>
            </a:fld>
            <a:endParaRPr lang="tr-TR"/>
          </a:p>
        </p:txBody>
      </p:sp>
    </p:spTree>
    <p:extLst>
      <p:ext uri="{BB962C8B-B14F-4D97-AF65-F5344CB8AC3E}">
        <p14:creationId xmlns:p14="http://schemas.microsoft.com/office/powerpoint/2010/main" val="2946323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3A5362-AAB9-4CCE-B374-B88552BA52B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1F6C9DF-E703-4147-ABB5-DBAA069F52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E9B2E1D-CF28-4ED1-AA8F-9C50426E20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E437FF8-481C-4793-B8EE-56F5743A74A6}"/>
              </a:ext>
            </a:extLst>
          </p:cNvPr>
          <p:cNvSpPr>
            <a:spLocks noGrp="1"/>
          </p:cNvSpPr>
          <p:nvPr>
            <p:ph type="dt" sz="half" idx="10"/>
          </p:nvPr>
        </p:nvSpPr>
        <p:spPr/>
        <p:txBody>
          <a:bodyPr/>
          <a:lstStyle/>
          <a:p>
            <a:fld id="{DC7FCF9B-A170-4EA7-9607-CC4902B3A1B9}" type="datetimeFigureOut">
              <a:rPr lang="tr-TR" smtClean="0"/>
              <a:t>26.10.2022</a:t>
            </a:fld>
            <a:endParaRPr lang="tr-TR"/>
          </a:p>
        </p:txBody>
      </p:sp>
      <p:sp>
        <p:nvSpPr>
          <p:cNvPr id="6" name="Alt Bilgi Yer Tutucusu 5">
            <a:extLst>
              <a:ext uri="{FF2B5EF4-FFF2-40B4-BE49-F238E27FC236}">
                <a16:creationId xmlns:a16="http://schemas.microsoft.com/office/drawing/2014/main" id="{26CF2736-1FFB-437B-9843-347F096C69D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9B09F1E-5722-4889-8BC7-5EBA2A5C20AF}"/>
              </a:ext>
            </a:extLst>
          </p:cNvPr>
          <p:cNvSpPr>
            <a:spLocks noGrp="1"/>
          </p:cNvSpPr>
          <p:nvPr>
            <p:ph type="sldNum" sz="quarter" idx="12"/>
          </p:nvPr>
        </p:nvSpPr>
        <p:spPr/>
        <p:txBody>
          <a:bodyPr/>
          <a:lstStyle/>
          <a:p>
            <a:fld id="{773E0203-9FDE-44B0-B36A-A28CEE28984B}" type="slidenum">
              <a:rPr lang="tr-TR" smtClean="0"/>
              <a:t>‹#›</a:t>
            </a:fld>
            <a:endParaRPr lang="tr-TR"/>
          </a:p>
        </p:txBody>
      </p:sp>
    </p:spTree>
    <p:extLst>
      <p:ext uri="{BB962C8B-B14F-4D97-AF65-F5344CB8AC3E}">
        <p14:creationId xmlns:p14="http://schemas.microsoft.com/office/powerpoint/2010/main" val="3670453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BAABF8-FF2A-474F-BA0A-199549ACC8A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DF9942FF-5B8A-40E9-8D1B-646B9F1336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9646F300-7C34-415F-A641-EA5432A3C1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107BA99-F204-494E-AD64-B91B60C67132}"/>
              </a:ext>
            </a:extLst>
          </p:cNvPr>
          <p:cNvSpPr>
            <a:spLocks noGrp="1"/>
          </p:cNvSpPr>
          <p:nvPr>
            <p:ph type="dt" sz="half" idx="10"/>
          </p:nvPr>
        </p:nvSpPr>
        <p:spPr/>
        <p:txBody>
          <a:bodyPr/>
          <a:lstStyle/>
          <a:p>
            <a:fld id="{DC7FCF9B-A170-4EA7-9607-CC4902B3A1B9}" type="datetimeFigureOut">
              <a:rPr lang="tr-TR" smtClean="0"/>
              <a:t>26.10.2022</a:t>
            </a:fld>
            <a:endParaRPr lang="tr-TR"/>
          </a:p>
        </p:txBody>
      </p:sp>
      <p:sp>
        <p:nvSpPr>
          <p:cNvPr id="6" name="Alt Bilgi Yer Tutucusu 5">
            <a:extLst>
              <a:ext uri="{FF2B5EF4-FFF2-40B4-BE49-F238E27FC236}">
                <a16:creationId xmlns:a16="http://schemas.microsoft.com/office/drawing/2014/main" id="{7AF61B62-292B-4D28-A022-B915A192AAE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E5B126F-8D0D-4E4D-A163-5CC2C60DC6A4}"/>
              </a:ext>
            </a:extLst>
          </p:cNvPr>
          <p:cNvSpPr>
            <a:spLocks noGrp="1"/>
          </p:cNvSpPr>
          <p:nvPr>
            <p:ph type="sldNum" sz="quarter" idx="12"/>
          </p:nvPr>
        </p:nvSpPr>
        <p:spPr/>
        <p:txBody>
          <a:bodyPr/>
          <a:lstStyle/>
          <a:p>
            <a:fld id="{773E0203-9FDE-44B0-B36A-A28CEE28984B}" type="slidenum">
              <a:rPr lang="tr-TR" smtClean="0"/>
              <a:t>‹#›</a:t>
            </a:fld>
            <a:endParaRPr lang="tr-TR"/>
          </a:p>
        </p:txBody>
      </p:sp>
    </p:spTree>
    <p:extLst>
      <p:ext uri="{BB962C8B-B14F-4D97-AF65-F5344CB8AC3E}">
        <p14:creationId xmlns:p14="http://schemas.microsoft.com/office/powerpoint/2010/main" val="602260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75152D0-F7B4-4727-B64A-711F4718CF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1341FA5-C418-4007-AFBE-E9AC6395E0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246779B-11E1-4EEE-A563-79994C6C87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7FCF9B-A170-4EA7-9607-CC4902B3A1B9}" type="datetimeFigureOut">
              <a:rPr lang="tr-TR" smtClean="0"/>
              <a:t>26.10.2022</a:t>
            </a:fld>
            <a:endParaRPr lang="tr-TR"/>
          </a:p>
        </p:txBody>
      </p:sp>
      <p:sp>
        <p:nvSpPr>
          <p:cNvPr id="5" name="Alt Bilgi Yer Tutucusu 4">
            <a:extLst>
              <a:ext uri="{FF2B5EF4-FFF2-40B4-BE49-F238E27FC236}">
                <a16:creationId xmlns:a16="http://schemas.microsoft.com/office/drawing/2014/main" id="{AF884AA9-0392-40F7-8C7A-87A819AFA3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DB7699D4-4AB3-4587-822E-A16A6DAA78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E0203-9FDE-44B0-B36A-A28CEE28984B}" type="slidenum">
              <a:rPr lang="tr-TR" smtClean="0"/>
              <a:t>‹#›</a:t>
            </a:fld>
            <a:endParaRPr lang="tr-TR"/>
          </a:p>
        </p:txBody>
      </p:sp>
    </p:spTree>
    <p:extLst>
      <p:ext uri="{BB962C8B-B14F-4D97-AF65-F5344CB8AC3E}">
        <p14:creationId xmlns:p14="http://schemas.microsoft.com/office/powerpoint/2010/main" val="2546328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D4ED8A05-C10A-4C44-94F1-7692CD303E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083C935-5D36-4702-8CEC-E0FC00E8C1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9B2C27E-0E59-4165-AE36-5481A5D197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2C2C06-A8A0-4FA9-ADDB-B75943FFDCC0}" type="datetimeFigureOut">
              <a:rPr lang="tr-TR" smtClean="0">
                <a:solidFill>
                  <a:prstClr val="black">
                    <a:tint val="75000"/>
                  </a:prstClr>
                </a:solidFill>
              </a:rPr>
              <a:pPr/>
              <a:t>26.10.2022</a:t>
            </a:fld>
            <a:endParaRPr lang="tr-TR">
              <a:solidFill>
                <a:prstClr val="black">
                  <a:tint val="75000"/>
                </a:prstClr>
              </a:solidFill>
            </a:endParaRPr>
          </a:p>
        </p:txBody>
      </p:sp>
      <p:sp>
        <p:nvSpPr>
          <p:cNvPr id="5" name="Alt Bilgi Yer Tutucusu 4">
            <a:extLst>
              <a:ext uri="{FF2B5EF4-FFF2-40B4-BE49-F238E27FC236}">
                <a16:creationId xmlns:a16="http://schemas.microsoft.com/office/drawing/2014/main" id="{33F6774B-27AE-41CB-A883-BCCEE3E6FA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a:extLst>
              <a:ext uri="{FF2B5EF4-FFF2-40B4-BE49-F238E27FC236}">
                <a16:creationId xmlns:a16="http://schemas.microsoft.com/office/drawing/2014/main" id="{65E1DDFA-7C4A-48C1-B0E3-4B09629421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22E8A-E8DA-4585-8AF4-526E95315A2B}"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66316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95" name="Rectangle 7185">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kişi, iç mekan içeren bir resim&#10;&#10;Açıklama otomatik olarak oluşturuldu">
            <a:extLst>
              <a:ext uri="{FF2B5EF4-FFF2-40B4-BE49-F238E27FC236}">
                <a16:creationId xmlns:a16="http://schemas.microsoft.com/office/drawing/2014/main" id="{BD1136E9-CCD0-0B6E-0EF1-5FE63E0E5C4D}"/>
              </a:ext>
            </a:extLst>
          </p:cNvPr>
          <p:cNvPicPr>
            <a:picLocks noChangeAspect="1"/>
          </p:cNvPicPr>
          <p:nvPr/>
        </p:nvPicPr>
        <p:blipFill rotWithShape="1">
          <a:blip r:embed="rId2">
            <a:alphaModFix amt="45000"/>
          </a:blip>
          <a:srcRect l="13106" r="1562" b="1"/>
          <a:stretch/>
        </p:blipFill>
        <p:spPr>
          <a:xfrm>
            <a:off x="20" y="10"/>
            <a:ext cx="12191980" cy="6857990"/>
          </a:xfrm>
          <a:prstGeom prst="rect">
            <a:avLst/>
          </a:prstGeom>
        </p:spPr>
      </p:pic>
      <p:sp>
        <p:nvSpPr>
          <p:cNvPr id="7196" name="Rectangle 7187">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Başlık 1">
            <a:extLst>
              <a:ext uri="{FF2B5EF4-FFF2-40B4-BE49-F238E27FC236}">
                <a16:creationId xmlns:a16="http://schemas.microsoft.com/office/drawing/2014/main" id="{BEAF531A-C1FA-43D7-81B4-43EE0AC8C3B0}"/>
              </a:ext>
            </a:extLst>
          </p:cNvPr>
          <p:cNvSpPr>
            <a:spLocks noGrp="1"/>
          </p:cNvSpPr>
          <p:nvPr>
            <p:ph type="ctrTitle"/>
          </p:nvPr>
        </p:nvSpPr>
        <p:spPr>
          <a:xfrm>
            <a:off x="1769532" y="1695576"/>
            <a:ext cx="8652938" cy="2857191"/>
          </a:xfrm>
        </p:spPr>
        <p:txBody>
          <a:bodyPr vert="horz" lIns="91440" tIns="45720" rIns="91440" bIns="45720" rtlCol="0" anchor="ctr">
            <a:normAutofit/>
          </a:bodyPr>
          <a:lstStyle/>
          <a:p>
            <a:r>
              <a:rPr lang="en-US" sz="6200" b="1" i="1"/>
              <a:t>Sedef Hastalarının Yaşama Katılım ve Uyum Sorunları Araştırması</a:t>
            </a:r>
          </a:p>
        </p:txBody>
      </p:sp>
      <p:sp>
        <p:nvSpPr>
          <p:cNvPr id="7190" name="Rectangle 7189">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
        <p:nvSpPr>
          <p:cNvPr id="4" name="Metin kutusu 3"/>
          <p:cNvSpPr txBox="1"/>
          <p:nvPr/>
        </p:nvSpPr>
        <p:spPr>
          <a:xfrm>
            <a:off x="1955409" y="4537910"/>
            <a:ext cx="8043202" cy="369332"/>
          </a:xfrm>
          <a:prstGeom prst="rect">
            <a:avLst/>
          </a:prstGeom>
          <a:noFill/>
        </p:spPr>
        <p:txBody>
          <a:bodyPr wrap="square" rtlCol="0">
            <a:spAutoFit/>
          </a:bodyPr>
          <a:lstStyle/>
          <a:p>
            <a:pPr algn="ctr">
              <a:spcAft>
                <a:spcPts val="600"/>
              </a:spcAft>
            </a:pPr>
            <a:r>
              <a:rPr lang="tr-TR" dirty="0"/>
              <a:t>Tülay ORTABAĞ, Kerime Derya BEYDAĞ, </a:t>
            </a:r>
            <a:r>
              <a:rPr lang="tr-TR" b="1" u="sng" dirty="0">
                <a:effectLst>
                  <a:outerShdw blurRad="38100" dist="38100" dir="2700000" algn="tl">
                    <a:srgbClr val="000000">
                      <a:alpha val="43137"/>
                    </a:srgbClr>
                  </a:outerShdw>
                </a:effectLst>
              </a:rPr>
              <a:t>Can BİLGİLİ</a:t>
            </a:r>
            <a:r>
              <a:rPr lang="tr-TR" dirty="0"/>
              <a:t>, Niran ÇOBAN, Seda DÜLCEK</a:t>
            </a:r>
          </a:p>
        </p:txBody>
      </p:sp>
    </p:spTree>
    <p:extLst>
      <p:ext uri="{BB962C8B-B14F-4D97-AF65-F5344CB8AC3E}">
        <p14:creationId xmlns:p14="http://schemas.microsoft.com/office/powerpoint/2010/main" val="42051004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2800" b="1" i="1" dirty="0"/>
              <a:t>Katılımcıların Sedef Hastalığı Nedeniyle Tercihlerinde Kısıtlanma Düzeyleri</a:t>
            </a:r>
          </a:p>
        </p:txBody>
      </p:sp>
      <p:graphicFrame>
        <p:nvGraphicFramePr>
          <p:cNvPr id="4" name="Tablo 3"/>
          <p:cNvGraphicFramePr>
            <a:graphicFrameLocks noGrp="1"/>
          </p:cNvGraphicFramePr>
          <p:nvPr>
            <p:extLst>
              <p:ext uri="{D42A27DB-BD31-4B8C-83A1-F6EECF244321}">
                <p14:modId xmlns:p14="http://schemas.microsoft.com/office/powerpoint/2010/main" val="1353275928"/>
              </p:ext>
            </p:extLst>
          </p:nvPr>
        </p:nvGraphicFramePr>
        <p:xfrm>
          <a:off x="745065" y="1452825"/>
          <a:ext cx="10701868" cy="3952349"/>
        </p:xfrm>
        <a:graphic>
          <a:graphicData uri="http://schemas.openxmlformats.org/drawingml/2006/table">
            <a:tbl>
              <a:tblPr firstRow="1" firstCol="1" bandRow="1">
                <a:tableStyleId>{5C22544A-7EE6-4342-B048-85BDC9FD1C3A}</a:tableStyleId>
              </a:tblPr>
              <a:tblGrid>
                <a:gridCol w="7865962">
                  <a:extLst>
                    <a:ext uri="{9D8B030D-6E8A-4147-A177-3AD203B41FA5}">
                      <a16:colId xmlns:a16="http://schemas.microsoft.com/office/drawing/2014/main" val="20000"/>
                    </a:ext>
                  </a:extLst>
                </a:gridCol>
                <a:gridCol w="1506986">
                  <a:extLst>
                    <a:ext uri="{9D8B030D-6E8A-4147-A177-3AD203B41FA5}">
                      <a16:colId xmlns:a16="http://schemas.microsoft.com/office/drawing/2014/main" val="20001"/>
                    </a:ext>
                  </a:extLst>
                </a:gridCol>
                <a:gridCol w="1328920">
                  <a:extLst>
                    <a:ext uri="{9D8B030D-6E8A-4147-A177-3AD203B41FA5}">
                      <a16:colId xmlns:a16="http://schemas.microsoft.com/office/drawing/2014/main" val="20002"/>
                    </a:ext>
                  </a:extLst>
                </a:gridCol>
              </a:tblGrid>
              <a:tr h="430167">
                <a:tc gridSpan="3">
                  <a:txBody>
                    <a:bodyPr/>
                    <a:lstStyle/>
                    <a:p>
                      <a:pPr>
                        <a:lnSpc>
                          <a:spcPct val="115000"/>
                        </a:lnSpc>
                        <a:spcAft>
                          <a:spcPts val="0"/>
                        </a:spcAft>
                      </a:pPr>
                      <a:r>
                        <a:rPr lang="tr-TR" sz="2000" dirty="0">
                          <a:effectLst/>
                        </a:rPr>
                        <a:t>Tablo.3: Katılımcıların Sedef Hastalığı Nedeniyle Tercihlerinde Kısıtlanma Düzeyleri</a:t>
                      </a:r>
                    </a:p>
                    <a:p>
                      <a:pPr>
                        <a:lnSpc>
                          <a:spcPct val="115000"/>
                        </a:lnSpc>
                        <a:spcAft>
                          <a:spcPts val="0"/>
                        </a:spcAft>
                      </a:pPr>
                      <a:r>
                        <a:rPr lang="tr-TR" sz="2000" dirty="0">
                          <a:effectLst/>
                        </a:rPr>
                        <a:t>(10 puan üzerinden)</a:t>
                      </a:r>
                      <a:endParaRPr lang="tr-TR" sz="2000" dirty="0">
                        <a:effectLst/>
                        <a:latin typeface="Calibri"/>
                        <a:ea typeface="Calibri"/>
                        <a:cs typeface="Times New Roman"/>
                      </a:endParaRPr>
                    </a:p>
                  </a:txBody>
                  <a:tcPr marL="19050" marR="47625" marT="9525" marB="9525"/>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30167">
                <a:tc>
                  <a:txBody>
                    <a:bodyPr/>
                    <a:lstStyle/>
                    <a:p>
                      <a:pPr algn="ctr">
                        <a:lnSpc>
                          <a:spcPct val="115000"/>
                        </a:lnSpc>
                        <a:spcAft>
                          <a:spcPts val="0"/>
                        </a:spcAft>
                      </a:pPr>
                      <a:r>
                        <a:rPr lang="tr-TR" sz="1600" dirty="0">
                          <a:effectLst/>
                        </a:rPr>
                        <a:t>Değişkenler</a:t>
                      </a:r>
                      <a:endParaRPr lang="tr-TR" sz="1600" dirty="0">
                        <a:effectLst/>
                        <a:latin typeface="Calibri"/>
                        <a:ea typeface="Calibri"/>
                        <a:cs typeface="Times New Roman"/>
                      </a:endParaRPr>
                    </a:p>
                  </a:txBody>
                  <a:tcPr marL="19050" marR="47625" marT="9525" marB="9525"/>
                </a:tc>
                <a:tc>
                  <a:txBody>
                    <a:bodyPr/>
                    <a:lstStyle/>
                    <a:p>
                      <a:pPr algn="ctr">
                        <a:lnSpc>
                          <a:spcPct val="115000"/>
                        </a:lnSpc>
                        <a:spcAft>
                          <a:spcPts val="0"/>
                        </a:spcAft>
                      </a:pPr>
                      <a:r>
                        <a:rPr lang="tr-TR" sz="1600" b="1" dirty="0" err="1">
                          <a:effectLst/>
                        </a:rPr>
                        <a:t>Min-Max</a:t>
                      </a:r>
                      <a:endParaRPr lang="tr-TR" sz="1600" b="1" dirty="0">
                        <a:effectLst/>
                        <a:latin typeface="Calibri"/>
                        <a:ea typeface="Calibri"/>
                        <a:cs typeface="Times New Roman"/>
                      </a:endParaRPr>
                    </a:p>
                  </a:txBody>
                  <a:tcPr marL="19050" marR="47625" marT="9525" marB="9525"/>
                </a:tc>
                <a:tc>
                  <a:txBody>
                    <a:bodyPr/>
                    <a:lstStyle/>
                    <a:p>
                      <a:pPr algn="ctr">
                        <a:lnSpc>
                          <a:spcPct val="115000"/>
                        </a:lnSpc>
                        <a:spcAft>
                          <a:spcPts val="0"/>
                        </a:spcAft>
                      </a:pPr>
                      <a:r>
                        <a:rPr lang="tr-TR" sz="1600" b="1" dirty="0" err="1">
                          <a:effectLst/>
                        </a:rPr>
                        <a:t>Ort</a:t>
                      </a:r>
                      <a:r>
                        <a:rPr lang="tr-TR" sz="1600" b="1" dirty="0">
                          <a:effectLst/>
                        </a:rPr>
                        <a:t> ±</a:t>
                      </a:r>
                      <a:r>
                        <a:rPr lang="tr-TR" sz="1600" b="1" dirty="0" err="1">
                          <a:effectLst/>
                        </a:rPr>
                        <a:t>Ss</a:t>
                      </a:r>
                      <a:endParaRPr lang="tr-TR" sz="1600" b="1" dirty="0">
                        <a:effectLst/>
                        <a:latin typeface="Calibri"/>
                        <a:ea typeface="Calibri"/>
                        <a:cs typeface="Times New Roman"/>
                      </a:endParaRPr>
                    </a:p>
                  </a:txBody>
                  <a:tcPr marL="19050" marR="47625" marT="9525" marB="9525"/>
                </a:tc>
                <a:extLst>
                  <a:ext uri="{0D108BD9-81ED-4DB2-BD59-A6C34878D82A}">
                    <a16:rowId xmlns:a16="http://schemas.microsoft.com/office/drawing/2014/main" val="10001"/>
                  </a:ext>
                </a:extLst>
              </a:tr>
              <a:tr h="430167">
                <a:tc>
                  <a:txBody>
                    <a:bodyPr/>
                    <a:lstStyle/>
                    <a:p>
                      <a:pPr>
                        <a:lnSpc>
                          <a:spcPct val="115000"/>
                        </a:lnSpc>
                        <a:spcAft>
                          <a:spcPts val="0"/>
                        </a:spcAft>
                      </a:pPr>
                      <a:r>
                        <a:rPr lang="tr-TR" sz="1600" dirty="0">
                          <a:effectLst/>
                        </a:rPr>
                        <a:t>Sedef hastalığı nedeniyle iş başvurusunda kabul almakta zorlanma </a:t>
                      </a:r>
                      <a:endParaRPr lang="tr-TR" sz="1600" dirty="0">
                        <a:effectLst/>
                        <a:latin typeface="Calibri"/>
                        <a:ea typeface="Calibri"/>
                        <a:cs typeface="Times New Roman"/>
                      </a:endParaRPr>
                    </a:p>
                  </a:txBody>
                  <a:tcPr marL="19050" marR="47625" marT="9525" marB="9525"/>
                </a:tc>
                <a:tc>
                  <a:txBody>
                    <a:bodyPr/>
                    <a:lstStyle/>
                    <a:p>
                      <a:pPr algn="ctr">
                        <a:lnSpc>
                          <a:spcPct val="115000"/>
                        </a:lnSpc>
                        <a:spcAft>
                          <a:spcPts val="0"/>
                        </a:spcAft>
                      </a:pPr>
                      <a:r>
                        <a:rPr lang="tr-TR" sz="1600" dirty="0">
                          <a:effectLst/>
                        </a:rPr>
                        <a:t>1-10</a:t>
                      </a:r>
                      <a:endParaRPr lang="tr-TR" sz="1600" dirty="0">
                        <a:effectLst/>
                        <a:latin typeface="Calibri"/>
                        <a:ea typeface="Calibri"/>
                        <a:cs typeface="Times New Roman"/>
                      </a:endParaRPr>
                    </a:p>
                  </a:txBody>
                  <a:tcPr marL="19050" marR="47625" marT="9525" marB="9525" anchor="ctr"/>
                </a:tc>
                <a:tc>
                  <a:txBody>
                    <a:bodyPr/>
                    <a:lstStyle/>
                    <a:p>
                      <a:pPr algn="ctr">
                        <a:lnSpc>
                          <a:spcPct val="115000"/>
                        </a:lnSpc>
                        <a:spcAft>
                          <a:spcPts val="0"/>
                        </a:spcAft>
                      </a:pPr>
                      <a:r>
                        <a:rPr lang="tr-TR" sz="1600" dirty="0">
                          <a:effectLst/>
                        </a:rPr>
                        <a:t>3.90±3.17</a:t>
                      </a:r>
                      <a:endParaRPr lang="tr-TR" sz="1600" dirty="0">
                        <a:effectLst/>
                        <a:latin typeface="Calibri"/>
                        <a:ea typeface="Calibri"/>
                        <a:cs typeface="Times New Roman"/>
                      </a:endParaRPr>
                    </a:p>
                  </a:txBody>
                  <a:tcPr marL="19050" marR="47625" marT="9525" marB="9525" anchor="ctr"/>
                </a:tc>
                <a:extLst>
                  <a:ext uri="{0D108BD9-81ED-4DB2-BD59-A6C34878D82A}">
                    <a16:rowId xmlns:a16="http://schemas.microsoft.com/office/drawing/2014/main" val="10002"/>
                  </a:ext>
                </a:extLst>
              </a:tr>
              <a:tr h="430167">
                <a:tc>
                  <a:txBody>
                    <a:bodyPr/>
                    <a:lstStyle/>
                    <a:p>
                      <a:pPr>
                        <a:lnSpc>
                          <a:spcPct val="115000"/>
                        </a:lnSpc>
                        <a:spcAft>
                          <a:spcPts val="1000"/>
                        </a:spcAft>
                      </a:pPr>
                      <a:r>
                        <a:rPr lang="tr-TR" sz="1600">
                          <a:effectLst/>
                        </a:rPr>
                        <a:t>Sedef hastalığı nedeniyle cinsel yaşamın olumsuz etkilenmesi</a:t>
                      </a:r>
                      <a:endParaRPr lang="tr-TR" sz="1600">
                        <a:effectLst/>
                        <a:latin typeface="Calibri"/>
                        <a:ea typeface="Calibri"/>
                        <a:cs typeface="Times New Roman"/>
                      </a:endParaRPr>
                    </a:p>
                  </a:txBody>
                  <a:tcPr marL="19050" marR="47625" marT="9525" marB="9525"/>
                </a:tc>
                <a:tc>
                  <a:txBody>
                    <a:bodyPr/>
                    <a:lstStyle/>
                    <a:p>
                      <a:pPr algn="ctr">
                        <a:lnSpc>
                          <a:spcPct val="115000"/>
                        </a:lnSpc>
                        <a:spcAft>
                          <a:spcPts val="0"/>
                        </a:spcAft>
                      </a:pPr>
                      <a:r>
                        <a:rPr lang="tr-TR" sz="1600">
                          <a:effectLst/>
                        </a:rPr>
                        <a:t>1-10</a:t>
                      </a:r>
                      <a:endParaRPr lang="tr-TR" sz="1600">
                        <a:effectLst/>
                        <a:latin typeface="Calibri"/>
                        <a:ea typeface="Calibri"/>
                        <a:cs typeface="Times New Roman"/>
                      </a:endParaRPr>
                    </a:p>
                  </a:txBody>
                  <a:tcPr marL="19050" marR="47625" marT="9525" marB="9525" anchor="ctr"/>
                </a:tc>
                <a:tc>
                  <a:txBody>
                    <a:bodyPr/>
                    <a:lstStyle/>
                    <a:p>
                      <a:pPr algn="ctr">
                        <a:lnSpc>
                          <a:spcPct val="115000"/>
                        </a:lnSpc>
                        <a:spcAft>
                          <a:spcPts val="0"/>
                        </a:spcAft>
                      </a:pPr>
                      <a:r>
                        <a:rPr lang="tr-TR" sz="1600" dirty="0">
                          <a:effectLst/>
                        </a:rPr>
                        <a:t>5.07±3.64</a:t>
                      </a:r>
                      <a:endParaRPr lang="tr-TR" sz="1600" dirty="0">
                        <a:effectLst/>
                        <a:latin typeface="Calibri"/>
                        <a:ea typeface="Calibri"/>
                        <a:cs typeface="Times New Roman"/>
                      </a:endParaRPr>
                    </a:p>
                  </a:txBody>
                  <a:tcPr marL="19050" marR="47625" marT="9525" marB="9525" anchor="ctr"/>
                </a:tc>
                <a:extLst>
                  <a:ext uri="{0D108BD9-81ED-4DB2-BD59-A6C34878D82A}">
                    <a16:rowId xmlns:a16="http://schemas.microsoft.com/office/drawing/2014/main" val="10003"/>
                  </a:ext>
                </a:extLst>
              </a:tr>
              <a:tr h="430167">
                <a:tc>
                  <a:txBody>
                    <a:bodyPr/>
                    <a:lstStyle/>
                    <a:p>
                      <a:pPr>
                        <a:lnSpc>
                          <a:spcPct val="115000"/>
                        </a:lnSpc>
                        <a:spcAft>
                          <a:spcPts val="0"/>
                        </a:spcAft>
                      </a:pPr>
                      <a:r>
                        <a:rPr lang="tr-TR" sz="1600" dirty="0">
                          <a:effectLst/>
                        </a:rPr>
                        <a:t>Sedef hastalığı nedeniyle istenilen kıyafetlerin tercih edilemeyip, giyememe</a:t>
                      </a:r>
                      <a:endParaRPr lang="tr-TR" sz="1600" dirty="0">
                        <a:effectLst/>
                        <a:latin typeface="Calibri"/>
                        <a:ea typeface="Calibri"/>
                        <a:cs typeface="Times New Roman"/>
                      </a:endParaRPr>
                    </a:p>
                  </a:txBody>
                  <a:tcPr marL="19050" marR="47625" marT="9525" marB="9525"/>
                </a:tc>
                <a:tc>
                  <a:txBody>
                    <a:bodyPr/>
                    <a:lstStyle/>
                    <a:p>
                      <a:pPr algn="ctr">
                        <a:lnSpc>
                          <a:spcPct val="115000"/>
                        </a:lnSpc>
                        <a:spcAft>
                          <a:spcPts val="0"/>
                        </a:spcAft>
                      </a:pPr>
                      <a:r>
                        <a:rPr lang="tr-TR" sz="1600">
                          <a:effectLst/>
                        </a:rPr>
                        <a:t>1-10</a:t>
                      </a:r>
                      <a:endParaRPr lang="tr-TR" sz="1600">
                        <a:effectLst/>
                        <a:latin typeface="Calibri"/>
                        <a:ea typeface="Calibri"/>
                        <a:cs typeface="Times New Roman"/>
                      </a:endParaRPr>
                    </a:p>
                  </a:txBody>
                  <a:tcPr marL="19050" marR="47625" marT="9525" marB="9525" anchor="ctr"/>
                </a:tc>
                <a:tc>
                  <a:txBody>
                    <a:bodyPr/>
                    <a:lstStyle/>
                    <a:p>
                      <a:pPr algn="ctr">
                        <a:lnSpc>
                          <a:spcPct val="115000"/>
                        </a:lnSpc>
                        <a:spcAft>
                          <a:spcPts val="0"/>
                        </a:spcAft>
                      </a:pPr>
                      <a:r>
                        <a:rPr lang="tr-TR" sz="1600" dirty="0">
                          <a:effectLst/>
                        </a:rPr>
                        <a:t>6.26±3.66</a:t>
                      </a:r>
                      <a:endParaRPr lang="tr-TR" sz="1600" dirty="0">
                        <a:effectLst/>
                        <a:latin typeface="Calibri"/>
                        <a:ea typeface="Calibri"/>
                        <a:cs typeface="Times New Roman"/>
                      </a:endParaRPr>
                    </a:p>
                  </a:txBody>
                  <a:tcPr marL="19050" marR="47625" marT="9525" marB="9525" anchor="ctr"/>
                </a:tc>
                <a:extLst>
                  <a:ext uri="{0D108BD9-81ED-4DB2-BD59-A6C34878D82A}">
                    <a16:rowId xmlns:a16="http://schemas.microsoft.com/office/drawing/2014/main" val="10004"/>
                  </a:ext>
                </a:extLst>
              </a:tr>
              <a:tr h="671831">
                <a:tc>
                  <a:txBody>
                    <a:bodyPr/>
                    <a:lstStyle/>
                    <a:p>
                      <a:pPr>
                        <a:lnSpc>
                          <a:spcPct val="115000"/>
                        </a:lnSpc>
                        <a:spcAft>
                          <a:spcPts val="0"/>
                        </a:spcAft>
                      </a:pPr>
                      <a:r>
                        <a:rPr lang="tr-TR" sz="1600">
                          <a:effectLst/>
                        </a:rPr>
                        <a:t>Sedef hastalığı nedeniyle istenilen şekilde beslenme tercihi yapamama</a:t>
                      </a:r>
                      <a:endParaRPr lang="tr-TR" sz="1600">
                        <a:effectLst/>
                        <a:latin typeface="Calibri"/>
                        <a:ea typeface="Calibri"/>
                        <a:cs typeface="Times New Roman"/>
                      </a:endParaRPr>
                    </a:p>
                  </a:txBody>
                  <a:tcPr marL="19050" marR="47625" marT="9525" marB="9525"/>
                </a:tc>
                <a:tc>
                  <a:txBody>
                    <a:bodyPr/>
                    <a:lstStyle/>
                    <a:p>
                      <a:pPr algn="ctr">
                        <a:lnSpc>
                          <a:spcPct val="115000"/>
                        </a:lnSpc>
                        <a:spcAft>
                          <a:spcPts val="0"/>
                        </a:spcAft>
                      </a:pPr>
                      <a:r>
                        <a:rPr lang="tr-TR" sz="1600">
                          <a:effectLst/>
                        </a:rPr>
                        <a:t>1-10</a:t>
                      </a:r>
                      <a:endParaRPr lang="tr-TR" sz="1600">
                        <a:effectLst/>
                        <a:latin typeface="Calibri"/>
                        <a:ea typeface="Calibri"/>
                        <a:cs typeface="Times New Roman"/>
                      </a:endParaRPr>
                    </a:p>
                  </a:txBody>
                  <a:tcPr marL="19050" marR="47625" marT="9525" marB="9525" anchor="ctr"/>
                </a:tc>
                <a:tc>
                  <a:txBody>
                    <a:bodyPr/>
                    <a:lstStyle/>
                    <a:p>
                      <a:pPr algn="ctr">
                        <a:lnSpc>
                          <a:spcPct val="115000"/>
                        </a:lnSpc>
                        <a:spcAft>
                          <a:spcPts val="0"/>
                        </a:spcAft>
                      </a:pPr>
                      <a:r>
                        <a:rPr lang="tr-TR" sz="1600" dirty="0">
                          <a:effectLst/>
                        </a:rPr>
                        <a:t>5.54±3.22</a:t>
                      </a:r>
                      <a:endParaRPr lang="tr-TR" sz="1600" dirty="0">
                        <a:effectLst/>
                        <a:latin typeface="Calibri"/>
                        <a:ea typeface="Calibri"/>
                        <a:cs typeface="Times New Roman"/>
                      </a:endParaRPr>
                    </a:p>
                  </a:txBody>
                  <a:tcPr marL="19050" marR="47625" marT="9525" marB="9525" anchor="ctr"/>
                </a:tc>
                <a:extLst>
                  <a:ext uri="{0D108BD9-81ED-4DB2-BD59-A6C34878D82A}">
                    <a16:rowId xmlns:a16="http://schemas.microsoft.com/office/drawing/2014/main" val="10005"/>
                  </a:ext>
                </a:extLst>
              </a:tr>
              <a:tr h="430167">
                <a:tc>
                  <a:txBody>
                    <a:bodyPr/>
                    <a:lstStyle/>
                    <a:p>
                      <a:pPr>
                        <a:lnSpc>
                          <a:spcPct val="115000"/>
                        </a:lnSpc>
                        <a:spcAft>
                          <a:spcPts val="0"/>
                        </a:spcAft>
                      </a:pPr>
                      <a:r>
                        <a:rPr lang="tr-TR" sz="1600">
                          <a:effectLst/>
                        </a:rPr>
                        <a:t>Sedef hastalığı nedeniyle istenilen spor aktivitelerini yapamama</a:t>
                      </a:r>
                      <a:endParaRPr lang="tr-TR" sz="1600">
                        <a:effectLst/>
                        <a:latin typeface="Calibri"/>
                        <a:ea typeface="Calibri"/>
                        <a:cs typeface="Times New Roman"/>
                      </a:endParaRPr>
                    </a:p>
                  </a:txBody>
                  <a:tcPr marL="19050" marR="47625" marT="9525" marB="9525"/>
                </a:tc>
                <a:tc>
                  <a:txBody>
                    <a:bodyPr/>
                    <a:lstStyle/>
                    <a:p>
                      <a:pPr algn="ctr">
                        <a:lnSpc>
                          <a:spcPct val="115000"/>
                        </a:lnSpc>
                        <a:spcAft>
                          <a:spcPts val="0"/>
                        </a:spcAft>
                      </a:pPr>
                      <a:r>
                        <a:rPr lang="tr-TR" sz="1600">
                          <a:effectLst/>
                        </a:rPr>
                        <a:t>1-10</a:t>
                      </a:r>
                      <a:endParaRPr lang="tr-TR" sz="1600">
                        <a:effectLst/>
                        <a:latin typeface="Calibri"/>
                        <a:ea typeface="Calibri"/>
                        <a:cs typeface="Times New Roman"/>
                      </a:endParaRPr>
                    </a:p>
                  </a:txBody>
                  <a:tcPr marL="19050" marR="47625" marT="9525" marB="9525" anchor="ctr"/>
                </a:tc>
                <a:tc>
                  <a:txBody>
                    <a:bodyPr/>
                    <a:lstStyle/>
                    <a:p>
                      <a:pPr algn="ctr">
                        <a:lnSpc>
                          <a:spcPct val="115000"/>
                        </a:lnSpc>
                        <a:spcAft>
                          <a:spcPts val="0"/>
                        </a:spcAft>
                      </a:pPr>
                      <a:r>
                        <a:rPr lang="tr-TR" sz="1600" dirty="0">
                          <a:effectLst/>
                        </a:rPr>
                        <a:t>5.28±3.58</a:t>
                      </a:r>
                      <a:endParaRPr lang="tr-TR" sz="1600" dirty="0">
                        <a:effectLst/>
                        <a:latin typeface="Calibri"/>
                        <a:ea typeface="Calibri"/>
                        <a:cs typeface="Times New Roman"/>
                      </a:endParaRPr>
                    </a:p>
                  </a:txBody>
                  <a:tcPr marL="19050" marR="47625" marT="9525" marB="9525" anchor="ctr"/>
                </a:tc>
                <a:extLst>
                  <a:ext uri="{0D108BD9-81ED-4DB2-BD59-A6C34878D82A}">
                    <a16:rowId xmlns:a16="http://schemas.microsoft.com/office/drawing/2014/main" val="10006"/>
                  </a:ext>
                </a:extLst>
              </a:tr>
              <a:tr h="430167">
                <a:tc>
                  <a:txBody>
                    <a:bodyPr/>
                    <a:lstStyle/>
                    <a:p>
                      <a:pPr>
                        <a:lnSpc>
                          <a:spcPct val="115000"/>
                        </a:lnSpc>
                        <a:spcAft>
                          <a:spcPts val="0"/>
                        </a:spcAft>
                      </a:pPr>
                      <a:r>
                        <a:rPr lang="tr-TR" sz="1600">
                          <a:effectLst/>
                        </a:rPr>
                        <a:t>Sedef hastalığı nedeniyle günlük ev işlerini yapmakta zorlanma</a:t>
                      </a:r>
                      <a:endParaRPr lang="tr-TR" sz="1600">
                        <a:effectLst/>
                        <a:latin typeface="Calibri"/>
                        <a:ea typeface="Calibri"/>
                        <a:cs typeface="Times New Roman"/>
                      </a:endParaRPr>
                    </a:p>
                  </a:txBody>
                  <a:tcPr marL="19050" marR="47625" marT="9525" marB="9525"/>
                </a:tc>
                <a:tc>
                  <a:txBody>
                    <a:bodyPr/>
                    <a:lstStyle/>
                    <a:p>
                      <a:pPr algn="ctr">
                        <a:lnSpc>
                          <a:spcPct val="115000"/>
                        </a:lnSpc>
                        <a:spcAft>
                          <a:spcPts val="0"/>
                        </a:spcAft>
                      </a:pPr>
                      <a:r>
                        <a:rPr lang="tr-TR" sz="1600">
                          <a:effectLst/>
                        </a:rPr>
                        <a:t>1-10</a:t>
                      </a:r>
                      <a:endParaRPr lang="tr-TR" sz="1600">
                        <a:effectLst/>
                        <a:latin typeface="Calibri"/>
                        <a:ea typeface="Calibri"/>
                        <a:cs typeface="Times New Roman"/>
                      </a:endParaRPr>
                    </a:p>
                  </a:txBody>
                  <a:tcPr marL="19050" marR="47625" marT="9525" marB="9525" anchor="ctr"/>
                </a:tc>
                <a:tc>
                  <a:txBody>
                    <a:bodyPr/>
                    <a:lstStyle/>
                    <a:p>
                      <a:pPr algn="ctr">
                        <a:lnSpc>
                          <a:spcPct val="115000"/>
                        </a:lnSpc>
                        <a:spcAft>
                          <a:spcPts val="0"/>
                        </a:spcAft>
                      </a:pPr>
                      <a:r>
                        <a:rPr lang="tr-TR" sz="1600" dirty="0">
                          <a:effectLst/>
                        </a:rPr>
                        <a:t>4.21±3.06</a:t>
                      </a:r>
                      <a:endParaRPr lang="tr-TR" sz="1600" dirty="0">
                        <a:effectLst/>
                        <a:latin typeface="Calibri"/>
                        <a:ea typeface="Calibri"/>
                        <a:cs typeface="Times New Roman"/>
                      </a:endParaRPr>
                    </a:p>
                  </a:txBody>
                  <a:tcPr marL="19050" marR="47625" marT="9525" marB="9525" anchor="ctr"/>
                </a:tc>
                <a:extLst>
                  <a:ext uri="{0D108BD9-81ED-4DB2-BD59-A6C34878D82A}">
                    <a16:rowId xmlns:a16="http://schemas.microsoft.com/office/drawing/2014/main" val="10007"/>
                  </a:ext>
                </a:extLst>
              </a:tr>
            </a:tbl>
          </a:graphicData>
        </a:graphic>
      </p:graphicFrame>
      <p:sp>
        <p:nvSpPr>
          <p:cNvPr id="3" name="Metin kutusu 2">
            <a:extLst>
              <a:ext uri="{FF2B5EF4-FFF2-40B4-BE49-F238E27FC236}">
                <a16:creationId xmlns:a16="http://schemas.microsoft.com/office/drawing/2014/main" id="{F7FC4171-49E7-E00B-44D1-78BBB0CBCDEA}"/>
              </a:ext>
            </a:extLst>
          </p:cNvPr>
          <p:cNvSpPr txBox="1"/>
          <p:nvPr/>
        </p:nvSpPr>
        <p:spPr>
          <a:xfrm>
            <a:off x="657949" y="5528793"/>
            <a:ext cx="10876099" cy="1169551"/>
          </a:xfrm>
          <a:prstGeom prst="rect">
            <a:avLst/>
          </a:prstGeom>
          <a:noFill/>
        </p:spPr>
        <p:txBody>
          <a:bodyPr wrap="square">
            <a:spAutoFit/>
          </a:bodyPr>
          <a:lstStyle/>
          <a:p>
            <a:pPr algn="ctr">
              <a:spcAft>
                <a:spcPts val="600"/>
              </a:spcAft>
            </a:pPr>
            <a:r>
              <a:rPr lang="tr-TR" sz="2000" dirty="0">
                <a:latin typeface="Times New Roman" panose="02020603050405020304" pitchFamily="18" charset="0"/>
                <a:ea typeface="Calibri" panose="020F0502020204030204" pitchFamily="34" charset="0"/>
                <a:cs typeface="Times New Roman" panose="02020603050405020304" pitchFamily="18" charset="0"/>
              </a:rPr>
              <a:t>Sedef hastaları günlük yaşamlarında tercihlerini yaparken kısıtlanmaktadır. </a:t>
            </a:r>
          </a:p>
          <a:p>
            <a:pPr algn="ctr">
              <a:spcAft>
                <a:spcPts val="600"/>
              </a:spcAft>
            </a:pPr>
            <a:r>
              <a:rPr lang="tr-TR" sz="2000" dirty="0">
                <a:latin typeface="Times New Roman" panose="02020603050405020304" pitchFamily="18" charset="0"/>
                <a:ea typeface="Calibri" panose="020F0502020204030204" pitchFamily="34" charset="0"/>
                <a:cs typeface="Times New Roman" panose="02020603050405020304" pitchFamily="18" charset="0"/>
              </a:rPr>
              <a:t>Birçok kişi ev işi, spor yapma, cinsel yaşam, kıyafet seçiminde zorluk vb. durumlarda kısıtlanmaktadır.</a:t>
            </a:r>
          </a:p>
          <a:p>
            <a:pPr algn="ctr">
              <a:spcAft>
                <a:spcPts val="600"/>
              </a:spcAft>
            </a:pPr>
            <a:r>
              <a:rPr lang="tr-TR" sz="2000" dirty="0">
                <a:latin typeface="Times New Roman" panose="02020603050405020304" pitchFamily="18" charset="0"/>
                <a:ea typeface="Calibri" panose="020F0502020204030204" pitchFamily="34" charset="0"/>
                <a:cs typeface="Times New Roman" panose="02020603050405020304" pitchFamily="18" charset="0"/>
              </a:rPr>
              <a:t>Bu bireyler daha çok kıyafet seçiminde zorlanmaktadır.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143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Başlık 1"/>
          <p:cNvSpPr>
            <a:spLocks noGrp="1"/>
          </p:cNvSpPr>
          <p:nvPr>
            <p:ph type="title"/>
          </p:nvPr>
        </p:nvSpPr>
        <p:spPr>
          <a:xfrm>
            <a:off x="795142" y="479990"/>
            <a:ext cx="3605406" cy="1325563"/>
          </a:xfrm>
        </p:spPr>
        <p:txBody>
          <a:bodyPr vert="horz" lIns="91440" tIns="45720" rIns="91440" bIns="45720" rtlCol="0" anchor="ctr">
            <a:normAutofit/>
          </a:bodyPr>
          <a:lstStyle/>
          <a:p>
            <a:pPr algn="r"/>
            <a:r>
              <a:rPr lang="en-US" sz="2200" b="1" i="1" kern="1200">
                <a:solidFill>
                  <a:schemeClr val="bg1"/>
                </a:solidFill>
                <a:latin typeface="+mj-lt"/>
                <a:ea typeface="+mj-ea"/>
                <a:cs typeface="+mj-cs"/>
              </a:rPr>
              <a:t>Sosyo-Demografik Özellikleri ile Sosyal Görünüş Kaygısı Ölçeği Toplam Puanı Arasındaki İlişki</a:t>
            </a:r>
            <a:endParaRPr lang="en-US" sz="2200" kern="1200">
              <a:solidFill>
                <a:schemeClr val="bg1"/>
              </a:solidFill>
              <a:latin typeface="+mj-lt"/>
              <a:ea typeface="+mj-ea"/>
              <a:cs typeface="+mj-cs"/>
            </a:endParaRPr>
          </a:p>
        </p:txBody>
      </p:sp>
      <p:cxnSp>
        <p:nvCxnSpPr>
          <p:cNvPr id="17" name="Straight Connector 12">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39665" y="685571"/>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5" name="Metin kutusu 4">
            <a:extLst>
              <a:ext uri="{FF2B5EF4-FFF2-40B4-BE49-F238E27FC236}">
                <a16:creationId xmlns:a16="http://schemas.microsoft.com/office/drawing/2014/main" id="{B45F6077-3BAC-A931-FE9F-49D2AD6BB9A4}"/>
              </a:ext>
            </a:extLst>
          </p:cNvPr>
          <p:cNvSpPr txBox="1"/>
          <p:nvPr/>
        </p:nvSpPr>
        <p:spPr>
          <a:xfrm>
            <a:off x="4878783" y="239151"/>
            <a:ext cx="6512265" cy="1913205"/>
          </a:xfrm>
          <a:prstGeom prst="rect">
            <a:avLst/>
          </a:prstGeom>
        </p:spPr>
        <p:txBody>
          <a:bodyPr vert="horz" lIns="91440" tIns="45720" rIns="91440" bIns="45720" rtlCol="0" anchor="ctr">
            <a:noAutofit/>
          </a:bodyPr>
          <a:lstStyle/>
          <a:p>
            <a:pPr indent="-228600">
              <a:lnSpc>
                <a:spcPct val="90000"/>
              </a:lnSpc>
              <a:spcAft>
                <a:spcPts val="1000"/>
              </a:spcAft>
              <a:buFont typeface="Arial" panose="020B0604020202020204" pitchFamily="34" charset="0"/>
              <a:buChar char="•"/>
            </a:pPr>
            <a:r>
              <a:rPr lang="en-US" dirty="0" err="1">
                <a:solidFill>
                  <a:schemeClr val="bg1"/>
                </a:solidFill>
                <a:effectLst/>
              </a:rPr>
              <a:t>Hastalığın</a:t>
            </a:r>
            <a:r>
              <a:rPr lang="en-US" dirty="0">
                <a:solidFill>
                  <a:schemeClr val="bg1"/>
                </a:solidFill>
                <a:effectLst/>
              </a:rPr>
              <a:t> iş </a:t>
            </a:r>
            <a:r>
              <a:rPr lang="en-US" dirty="0" err="1">
                <a:solidFill>
                  <a:schemeClr val="bg1"/>
                </a:solidFill>
                <a:effectLst/>
              </a:rPr>
              <a:t>yaşamını</a:t>
            </a:r>
            <a:r>
              <a:rPr lang="en-US" dirty="0">
                <a:solidFill>
                  <a:schemeClr val="bg1"/>
                </a:solidFill>
                <a:effectLst/>
              </a:rPr>
              <a:t> </a:t>
            </a:r>
            <a:r>
              <a:rPr lang="en-US" dirty="0" err="1">
                <a:solidFill>
                  <a:schemeClr val="bg1"/>
                </a:solidFill>
                <a:effectLst/>
              </a:rPr>
              <a:t>etkileme</a:t>
            </a:r>
            <a:r>
              <a:rPr lang="en-US" dirty="0">
                <a:solidFill>
                  <a:schemeClr val="bg1"/>
                </a:solidFill>
                <a:effectLst/>
              </a:rPr>
              <a:t> </a:t>
            </a:r>
            <a:r>
              <a:rPr lang="en-US" dirty="0" err="1">
                <a:solidFill>
                  <a:schemeClr val="bg1"/>
                </a:solidFill>
                <a:effectLst/>
              </a:rPr>
              <a:t>durumuna</a:t>
            </a:r>
            <a:r>
              <a:rPr lang="en-US" dirty="0">
                <a:solidFill>
                  <a:schemeClr val="bg1"/>
                </a:solidFill>
                <a:effectLst/>
              </a:rPr>
              <a:t> </a:t>
            </a:r>
            <a:r>
              <a:rPr lang="en-US" dirty="0" err="1">
                <a:solidFill>
                  <a:schemeClr val="bg1"/>
                </a:solidFill>
                <a:effectLst/>
              </a:rPr>
              <a:t>bakıldığında</a:t>
            </a:r>
            <a:r>
              <a:rPr lang="en-US" dirty="0">
                <a:solidFill>
                  <a:schemeClr val="bg1"/>
                </a:solidFill>
                <a:effectLst/>
              </a:rPr>
              <a:t>;</a:t>
            </a:r>
            <a:endParaRPr lang="tr-TR" dirty="0">
              <a:solidFill>
                <a:schemeClr val="bg1"/>
              </a:solidFill>
              <a:effectLst/>
            </a:endParaRPr>
          </a:p>
          <a:p>
            <a:pPr>
              <a:lnSpc>
                <a:spcPct val="90000"/>
              </a:lnSpc>
              <a:spcAft>
                <a:spcPts val="1000"/>
              </a:spcAft>
            </a:pPr>
            <a:r>
              <a:rPr lang="tr-TR" dirty="0">
                <a:solidFill>
                  <a:schemeClr val="bg1"/>
                </a:solidFill>
              </a:rPr>
              <a:t>H</a:t>
            </a:r>
            <a:r>
              <a:rPr lang="en-US" dirty="0" err="1">
                <a:solidFill>
                  <a:schemeClr val="bg1"/>
                </a:solidFill>
                <a:effectLst/>
              </a:rPr>
              <a:t>astalığı</a:t>
            </a:r>
            <a:r>
              <a:rPr lang="tr-TR" dirty="0">
                <a:solidFill>
                  <a:schemeClr val="bg1"/>
                </a:solidFill>
                <a:effectLst/>
              </a:rPr>
              <a:t>n</a:t>
            </a:r>
            <a:r>
              <a:rPr lang="en-US" dirty="0">
                <a:solidFill>
                  <a:schemeClr val="bg1"/>
                </a:solidFill>
                <a:effectLst/>
              </a:rPr>
              <a:t> iş </a:t>
            </a:r>
            <a:r>
              <a:rPr lang="en-US" dirty="0" err="1">
                <a:solidFill>
                  <a:schemeClr val="bg1"/>
                </a:solidFill>
                <a:effectLst/>
              </a:rPr>
              <a:t>yaşamını</a:t>
            </a:r>
            <a:r>
              <a:rPr lang="en-US" dirty="0">
                <a:solidFill>
                  <a:schemeClr val="bg1"/>
                </a:solidFill>
                <a:effectLst/>
              </a:rPr>
              <a:t> </a:t>
            </a:r>
            <a:r>
              <a:rPr lang="en-US" dirty="0" err="1">
                <a:solidFill>
                  <a:schemeClr val="bg1"/>
                </a:solidFill>
                <a:effectLst/>
              </a:rPr>
              <a:t>etkileyen</a:t>
            </a:r>
            <a:r>
              <a:rPr lang="en-US" dirty="0">
                <a:solidFill>
                  <a:schemeClr val="bg1"/>
                </a:solidFill>
                <a:effectLst/>
              </a:rPr>
              <a:t> </a:t>
            </a:r>
            <a:r>
              <a:rPr lang="en-US" dirty="0" err="1">
                <a:solidFill>
                  <a:schemeClr val="bg1"/>
                </a:solidFill>
                <a:effectLst/>
              </a:rPr>
              <a:t>kişilerin</a:t>
            </a:r>
            <a:r>
              <a:rPr lang="en-US" dirty="0">
                <a:solidFill>
                  <a:schemeClr val="bg1"/>
                </a:solidFill>
                <a:effectLst/>
              </a:rPr>
              <a:t> </a:t>
            </a:r>
            <a:r>
              <a:rPr lang="en-US" dirty="0" err="1">
                <a:solidFill>
                  <a:schemeClr val="bg1"/>
                </a:solidFill>
                <a:effectLst/>
              </a:rPr>
              <a:t>daha</a:t>
            </a:r>
            <a:r>
              <a:rPr lang="en-US" dirty="0">
                <a:solidFill>
                  <a:schemeClr val="bg1"/>
                </a:solidFill>
                <a:effectLst/>
              </a:rPr>
              <a:t> </a:t>
            </a:r>
            <a:r>
              <a:rPr lang="en-US" dirty="0" err="1">
                <a:solidFill>
                  <a:schemeClr val="bg1"/>
                </a:solidFill>
                <a:effectLst/>
              </a:rPr>
              <a:t>çok</a:t>
            </a:r>
            <a:r>
              <a:rPr lang="en-US" dirty="0">
                <a:solidFill>
                  <a:schemeClr val="bg1"/>
                </a:solidFill>
                <a:effectLst/>
              </a:rPr>
              <a:t> </a:t>
            </a:r>
            <a:r>
              <a:rPr lang="en-US" dirty="0" err="1">
                <a:solidFill>
                  <a:schemeClr val="bg1"/>
                </a:solidFill>
                <a:effectLst/>
              </a:rPr>
              <a:t>Sosyal</a:t>
            </a:r>
            <a:r>
              <a:rPr lang="en-US" dirty="0">
                <a:solidFill>
                  <a:schemeClr val="bg1"/>
                </a:solidFill>
                <a:effectLst/>
              </a:rPr>
              <a:t> </a:t>
            </a:r>
            <a:r>
              <a:rPr lang="en-US" dirty="0" err="1">
                <a:solidFill>
                  <a:schemeClr val="bg1"/>
                </a:solidFill>
                <a:effectLst/>
              </a:rPr>
              <a:t>Görünüş</a:t>
            </a:r>
            <a:r>
              <a:rPr lang="en-US" dirty="0">
                <a:solidFill>
                  <a:schemeClr val="bg1"/>
                </a:solidFill>
                <a:effectLst/>
              </a:rPr>
              <a:t> </a:t>
            </a:r>
            <a:r>
              <a:rPr lang="en-US" dirty="0" err="1">
                <a:solidFill>
                  <a:schemeClr val="bg1"/>
                </a:solidFill>
                <a:effectLst/>
              </a:rPr>
              <a:t>Kaygısı</a:t>
            </a:r>
            <a:r>
              <a:rPr lang="en-US" dirty="0">
                <a:solidFill>
                  <a:schemeClr val="bg1"/>
                </a:solidFill>
                <a:effectLst/>
              </a:rPr>
              <a:t> </a:t>
            </a:r>
            <a:r>
              <a:rPr lang="en-US" dirty="0" err="1">
                <a:solidFill>
                  <a:schemeClr val="bg1"/>
                </a:solidFill>
                <a:effectLst/>
              </a:rPr>
              <a:t>yaşadığı</a:t>
            </a:r>
            <a:r>
              <a:rPr lang="en-US" dirty="0">
                <a:solidFill>
                  <a:schemeClr val="bg1"/>
                </a:solidFill>
                <a:effectLst/>
              </a:rPr>
              <a:t> </a:t>
            </a:r>
            <a:r>
              <a:rPr lang="en-US" dirty="0" err="1">
                <a:solidFill>
                  <a:schemeClr val="bg1"/>
                </a:solidFill>
                <a:effectLst/>
              </a:rPr>
              <a:t>bulunmuştur</a:t>
            </a:r>
            <a:r>
              <a:rPr lang="en-US" dirty="0">
                <a:solidFill>
                  <a:schemeClr val="bg1"/>
                </a:solidFill>
                <a:effectLst/>
              </a:rPr>
              <a:t>. </a:t>
            </a:r>
          </a:p>
          <a:p>
            <a:pPr indent="-228600">
              <a:lnSpc>
                <a:spcPct val="90000"/>
              </a:lnSpc>
              <a:spcAft>
                <a:spcPts val="1000"/>
              </a:spcAft>
              <a:buFont typeface="Arial" panose="020B0604020202020204" pitchFamily="34" charset="0"/>
              <a:buChar char="•"/>
            </a:pPr>
            <a:r>
              <a:rPr lang="en-US" dirty="0" err="1">
                <a:solidFill>
                  <a:schemeClr val="bg1"/>
                </a:solidFill>
                <a:effectLst/>
              </a:rPr>
              <a:t>Hastalığın</a:t>
            </a:r>
            <a:r>
              <a:rPr lang="en-US" dirty="0">
                <a:solidFill>
                  <a:schemeClr val="bg1"/>
                </a:solidFill>
                <a:effectLst/>
              </a:rPr>
              <a:t> </a:t>
            </a:r>
            <a:r>
              <a:rPr lang="en-US" dirty="0" err="1">
                <a:solidFill>
                  <a:schemeClr val="bg1"/>
                </a:solidFill>
                <a:effectLst/>
              </a:rPr>
              <a:t>aile</a:t>
            </a:r>
            <a:r>
              <a:rPr lang="en-US" dirty="0">
                <a:solidFill>
                  <a:schemeClr val="bg1"/>
                </a:solidFill>
                <a:effectLst/>
              </a:rPr>
              <a:t> </a:t>
            </a:r>
            <a:r>
              <a:rPr lang="en-US" dirty="0" err="1">
                <a:solidFill>
                  <a:schemeClr val="bg1"/>
                </a:solidFill>
                <a:effectLst/>
              </a:rPr>
              <a:t>yaşamını</a:t>
            </a:r>
            <a:r>
              <a:rPr lang="en-US" dirty="0">
                <a:solidFill>
                  <a:schemeClr val="bg1"/>
                </a:solidFill>
                <a:effectLst/>
              </a:rPr>
              <a:t> </a:t>
            </a:r>
            <a:r>
              <a:rPr lang="en-US" dirty="0" err="1">
                <a:solidFill>
                  <a:schemeClr val="bg1"/>
                </a:solidFill>
                <a:effectLst/>
              </a:rPr>
              <a:t>etkileme</a:t>
            </a:r>
            <a:r>
              <a:rPr lang="en-US" dirty="0">
                <a:solidFill>
                  <a:schemeClr val="bg1"/>
                </a:solidFill>
                <a:effectLst/>
              </a:rPr>
              <a:t> </a:t>
            </a:r>
            <a:r>
              <a:rPr lang="en-US" dirty="0" err="1">
                <a:solidFill>
                  <a:schemeClr val="bg1"/>
                </a:solidFill>
                <a:effectLst/>
              </a:rPr>
              <a:t>durumuna</a:t>
            </a:r>
            <a:r>
              <a:rPr lang="en-US" dirty="0">
                <a:solidFill>
                  <a:schemeClr val="bg1"/>
                </a:solidFill>
                <a:effectLst/>
              </a:rPr>
              <a:t> </a:t>
            </a:r>
            <a:r>
              <a:rPr lang="en-US" dirty="0" err="1">
                <a:solidFill>
                  <a:schemeClr val="bg1"/>
                </a:solidFill>
                <a:effectLst/>
              </a:rPr>
              <a:t>bakıldığında</a:t>
            </a:r>
            <a:r>
              <a:rPr lang="en-US" dirty="0">
                <a:solidFill>
                  <a:schemeClr val="bg1"/>
                </a:solidFill>
                <a:effectLst/>
              </a:rPr>
              <a:t>; </a:t>
            </a:r>
            <a:endParaRPr lang="tr-TR" dirty="0">
              <a:solidFill>
                <a:schemeClr val="bg1"/>
              </a:solidFill>
            </a:endParaRPr>
          </a:p>
          <a:p>
            <a:pPr>
              <a:lnSpc>
                <a:spcPct val="90000"/>
              </a:lnSpc>
              <a:spcAft>
                <a:spcPts val="1000"/>
              </a:spcAft>
            </a:pPr>
            <a:r>
              <a:rPr lang="tr-TR" dirty="0">
                <a:solidFill>
                  <a:schemeClr val="bg1"/>
                </a:solidFill>
                <a:effectLst/>
              </a:rPr>
              <a:t>H</a:t>
            </a:r>
            <a:r>
              <a:rPr lang="en-US" dirty="0" err="1">
                <a:solidFill>
                  <a:schemeClr val="bg1"/>
                </a:solidFill>
                <a:effectLst/>
              </a:rPr>
              <a:t>astalığı</a:t>
            </a:r>
            <a:r>
              <a:rPr lang="tr-TR" dirty="0">
                <a:solidFill>
                  <a:schemeClr val="bg1"/>
                </a:solidFill>
                <a:effectLst/>
              </a:rPr>
              <a:t>n</a:t>
            </a:r>
            <a:r>
              <a:rPr lang="en-US" dirty="0">
                <a:solidFill>
                  <a:schemeClr val="bg1"/>
                </a:solidFill>
                <a:effectLst/>
              </a:rPr>
              <a:t>, </a:t>
            </a:r>
            <a:r>
              <a:rPr lang="en-US" dirty="0" err="1">
                <a:solidFill>
                  <a:schemeClr val="bg1"/>
                </a:solidFill>
                <a:effectLst/>
              </a:rPr>
              <a:t>aile</a:t>
            </a:r>
            <a:r>
              <a:rPr lang="en-US" dirty="0">
                <a:solidFill>
                  <a:schemeClr val="bg1"/>
                </a:solidFill>
                <a:effectLst/>
              </a:rPr>
              <a:t> </a:t>
            </a:r>
            <a:r>
              <a:rPr lang="en-US" dirty="0" err="1">
                <a:solidFill>
                  <a:schemeClr val="bg1"/>
                </a:solidFill>
                <a:effectLst/>
              </a:rPr>
              <a:t>yaşamını</a:t>
            </a:r>
            <a:r>
              <a:rPr lang="en-US" dirty="0">
                <a:solidFill>
                  <a:schemeClr val="bg1"/>
                </a:solidFill>
                <a:effectLst/>
              </a:rPr>
              <a:t> </a:t>
            </a:r>
            <a:r>
              <a:rPr lang="en-US" dirty="0" err="1">
                <a:solidFill>
                  <a:schemeClr val="bg1"/>
                </a:solidFill>
                <a:effectLst/>
              </a:rPr>
              <a:t>etkileyen</a:t>
            </a:r>
            <a:r>
              <a:rPr lang="en-US" dirty="0">
                <a:solidFill>
                  <a:schemeClr val="bg1"/>
                </a:solidFill>
                <a:effectLst/>
              </a:rPr>
              <a:t> </a:t>
            </a:r>
            <a:r>
              <a:rPr lang="en-US" dirty="0" err="1">
                <a:solidFill>
                  <a:schemeClr val="bg1"/>
                </a:solidFill>
                <a:effectLst/>
              </a:rPr>
              <a:t>kişilerin</a:t>
            </a:r>
            <a:r>
              <a:rPr lang="en-US" dirty="0">
                <a:solidFill>
                  <a:schemeClr val="bg1"/>
                </a:solidFill>
                <a:effectLst/>
              </a:rPr>
              <a:t> </a:t>
            </a:r>
            <a:r>
              <a:rPr lang="en-US" dirty="0" err="1">
                <a:solidFill>
                  <a:schemeClr val="bg1"/>
                </a:solidFill>
                <a:effectLst/>
              </a:rPr>
              <a:t>daha</a:t>
            </a:r>
            <a:r>
              <a:rPr lang="en-US" dirty="0">
                <a:solidFill>
                  <a:schemeClr val="bg1"/>
                </a:solidFill>
                <a:effectLst/>
              </a:rPr>
              <a:t> </a:t>
            </a:r>
            <a:r>
              <a:rPr lang="en-US" dirty="0" err="1">
                <a:solidFill>
                  <a:schemeClr val="bg1"/>
                </a:solidFill>
                <a:effectLst/>
              </a:rPr>
              <a:t>çok</a:t>
            </a:r>
            <a:r>
              <a:rPr lang="en-US" dirty="0">
                <a:solidFill>
                  <a:schemeClr val="bg1"/>
                </a:solidFill>
                <a:effectLst/>
              </a:rPr>
              <a:t> </a:t>
            </a:r>
            <a:r>
              <a:rPr lang="en-US" dirty="0" err="1">
                <a:solidFill>
                  <a:schemeClr val="bg1"/>
                </a:solidFill>
                <a:effectLst/>
              </a:rPr>
              <a:t>Sosyal</a:t>
            </a:r>
            <a:r>
              <a:rPr lang="en-US" dirty="0">
                <a:solidFill>
                  <a:schemeClr val="bg1"/>
                </a:solidFill>
                <a:effectLst/>
              </a:rPr>
              <a:t> </a:t>
            </a:r>
            <a:r>
              <a:rPr lang="en-US" dirty="0" err="1">
                <a:solidFill>
                  <a:schemeClr val="bg1"/>
                </a:solidFill>
                <a:effectLst/>
              </a:rPr>
              <a:t>Görünüş</a:t>
            </a:r>
            <a:r>
              <a:rPr lang="en-US" dirty="0">
                <a:solidFill>
                  <a:schemeClr val="bg1"/>
                </a:solidFill>
                <a:effectLst/>
              </a:rPr>
              <a:t> </a:t>
            </a:r>
            <a:r>
              <a:rPr lang="en-US" dirty="0" err="1">
                <a:solidFill>
                  <a:schemeClr val="bg1"/>
                </a:solidFill>
                <a:effectLst/>
              </a:rPr>
              <a:t>Kaygısı</a:t>
            </a:r>
            <a:r>
              <a:rPr lang="en-US" dirty="0">
                <a:solidFill>
                  <a:schemeClr val="bg1"/>
                </a:solidFill>
                <a:effectLst/>
              </a:rPr>
              <a:t> </a:t>
            </a:r>
            <a:r>
              <a:rPr lang="en-US" dirty="0" err="1">
                <a:solidFill>
                  <a:schemeClr val="bg1"/>
                </a:solidFill>
                <a:effectLst/>
              </a:rPr>
              <a:t>yaşadığı</a:t>
            </a:r>
            <a:r>
              <a:rPr lang="en-US" dirty="0">
                <a:solidFill>
                  <a:schemeClr val="bg1"/>
                </a:solidFill>
                <a:effectLst/>
              </a:rPr>
              <a:t> </a:t>
            </a:r>
            <a:r>
              <a:rPr lang="en-US" dirty="0" err="1">
                <a:solidFill>
                  <a:schemeClr val="bg1"/>
                </a:solidFill>
                <a:effectLst/>
              </a:rPr>
              <a:t>bulunmuştur</a:t>
            </a:r>
            <a:r>
              <a:rPr lang="en-US" dirty="0">
                <a:solidFill>
                  <a:schemeClr val="bg1"/>
                </a:solidFill>
                <a:effectLst/>
              </a:rPr>
              <a:t>.</a:t>
            </a:r>
          </a:p>
        </p:txBody>
      </p:sp>
      <p:graphicFrame>
        <p:nvGraphicFramePr>
          <p:cNvPr id="6" name="Tablo 5">
            <a:extLst>
              <a:ext uri="{FF2B5EF4-FFF2-40B4-BE49-F238E27FC236}">
                <a16:creationId xmlns:a16="http://schemas.microsoft.com/office/drawing/2014/main" id="{77B674EA-4CDB-4D11-AC7B-F19C19B52300}"/>
              </a:ext>
            </a:extLst>
          </p:cNvPr>
          <p:cNvGraphicFramePr>
            <a:graphicFrameLocks noGrp="1"/>
          </p:cNvGraphicFramePr>
          <p:nvPr>
            <p:extLst>
              <p:ext uri="{D42A27DB-BD31-4B8C-83A1-F6EECF244321}">
                <p14:modId xmlns:p14="http://schemas.microsoft.com/office/powerpoint/2010/main" val="4135672655"/>
              </p:ext>
            </p:extLst>
          </p:nvPr>
        </p:nvGraphicFramePr>
        <p:xfrm>
          <a:off x="795135" y="2559232"/>
          <a:ext cx="10595913" cy="3217456"/>
        </p:xfrm>
        <a:graphic>
          <a:graphicData uri="http://schemas.openxmlformats.org/drawingml/2006/table">
            <a:tbl>
              <a:tblPr firstRow="1" firstCol="1" bandRow="1">
                <a:tableStyleId>{17292A2E-F333-43FB-9621-5CBBE7FDCDCB}</a:tableStyleId>
              </a:tblPr>
              <a:tblGrid>
                <a:gridCol w="4091035">
                  <a:extLst>
                    <a:ext uri="{9D8B030D-6E8A-4147-A177-3AD203B41FA5}">
                      <a16:colId xmlns:a16="http://schemas.microsoft.com/office/drawing/2014/main" val="4051559238"/>
                    </a:ext>
                  </a:extLst>
                </a:gridCol>
                <a:gridCol w="1922594">
                  <a:extLst>
                    <a:ext uri="{9D8B030D-6E8A-4147-A177-3AD203B41FA5}">
                      <a16:colId xmlns:a16="http://schemas.microsoft.com/office/drawing/2014/main" val="2030054737"/>
                    </a:ext>
                  </a:extLst>
                </a:gridCol>
                <a:gridCol w="1964088">
                  <a:extLst>
                    <a:ext uri="{9D8B030D-6E8A-4147-A177-3AD203B41FA5}">
                      <a16:colId xmlns:a16="http://schemas.microsoft.com/office/drawing/2014/main" val="59525974"/>
                    </a:ext>
                  </a:extLst>
                </a:gridCol>
                <a:gridCol w="2618196">
                  <a:extLst>
                    <a:ext uri="{9D8B030D-6E8A-4147-A177-3AD203B41FA5}">
                      <a16:colId xmlns:a16="http://schemas.microsoft.com/office/drawing/2014/main" val="1083964415"/>
                    </a:ext>
                  </a:extLst>
                </a:gridCol>
              </a:tblGrid>
              <a:tr h="402182">
                <a:tc rowSpan="2" gridSpan="2">
                  <a:txBody>
                    <a:bodyPr/>
                    <a:lstStyle/>
                    <a:p>
                      <a:pPr marL="38100" marR="38100">
                        <a:lnSpc>
                          <a:spcPts val="1600"/>
                        </a:lnSpc>
                        <a:spcAft>
                          <a:spcPts val="1000"/>
                        </a:spcAft>
                      </a:pPr>
                      <a:r>
                        <a:rPr lang="tr-TR" sz="1700" dirty="0">
                          <a:solidFill>
                            <a:schemeClr val="tx1"/>
                          </a:solidFill>
                          <a:effectLst/>
                        </a:rPr>
                        <a:t>Değişkenler</a:t>
                      </a:r>
                      <a:endParaRPr lang="tr-TR"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843" marR="14843" marT="14843" marB="148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tr-TR"/>
                    </a:p>
                  </a:txBody>
                  <a:tcPr/>
                </a:tc>
                <a:tc gridSpan="2">
                  <a:txBody>
                    <a:bodyPr/>
                    <a:lstStyle/>
                    <a:p>
                      <a:pPr marL="38100" marR="38100">
                        <a:lnSpc>
                          <a:spcPts val="1600"/>
                        </a:lnSpc>
                        <a:spcAft>
                          <a:spcPts val="1000"/>
                        </a:spcAft>
                      </a:pPr>
                      <a:r>
                        <a:rPr lang="tr-TR" sz="1700">
                          <a:solidFill>
                            <a:schemeClr val="tx1"/>
                          </a:solidFill>
                          <a:effectLst/>
                        </a:rPr>
                        <a:t>Sosyal Görünüş Kaygısı Ölçeği Toplam Puan</a:t>
                      </a:r>
                      <a:endParaRPr lang="tr-TR"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843" marR="14843" marT="14843" marB="148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3864173831"/>
                  </a:ext>
                </a:extLst>
              </a:tr>
              <a:tr h="402182">
                <a:tc gridSpan="2" vMerge="1">
                  <a:txBody>
                    <a:bodyPr/>
                    <a:lstStyle/>
                    <a:p>
                      <a:endParaRPr lang="tr-TR"/>
                    </a:p>
                  </a:txBody>
                  <a:tcPr/>
                </a:tc>
                <a:tc hMerge="1" vMerge="1">
                  <a:txBody>
                    <a:bodyPr/>
                    <a:lstStyle/>
                    <a:p>
                      <a:endParaRPr lang="tr-TR"/>
                    </a:p>
                  </a:txBody>
                  <a:tcPr/>
                </a:tc>
                <a:tc>
                  <a:txBody>
                    <a:bodyPr/>
                    <a:lstStyle/>
                    <a:p>
                      <a:pPr marL="38100" marR="38100">
                        <a:lnSpc>
                          <a:spcPts val="1600"/>
                        </a:lnSpc>
                        <a:spcAft>
                          <a:spcPts val="1000"/>
                        </a:spcAft>
                      </a:pPr>
                      <a:r>
                        <a:rPr lang="tr-TR" sz="1700" dirty="0" err="1">
                          <a:solidFill>
                            <a:schemeClr val="tx1"/>
                          </a:solidFill>
                          <a:effectLst/>
                        </a:rPr>
                        <a:t>Min-Max</a:t>
                      </a:r>
                      <a:endParaRPr lang="tr-TR"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843" marR="14843" marT="14843" marB="148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nSpc>
                          <a:spcPts val="1600"/>
                        </a:lnSpc>
                        <a:spcAft>
                          <a:spcPts val="1000"/>
                        </a:spcAft>
                      </a:pPr>
                      <a:r>
                        <a:rPr lang="tr-TR" sz="1700">
                          <a:solidFill>
                            <a:schemeClr val="tx1"/>
                          </a:solidFill>
                          <a:effectLst/>
                        </a:rPr>
                        <a:t>Ort±Ss	</a:t>
                      </a:r>
                      <a:endParaRPr lang="tr-TR"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843" marR="14843" marT="14843" marB="148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2273097"/>
                  </a:ext>
                </a:extLst>
              </a:tr>
              <a:tr h="402182">
                <a:tc rowSpan="3">
                  <a:txBody>
                    <a:bodyPr/>
                    <a:lstStyle/>
                    <a:p>
                      <a:pPr>
                        <a:lnSpc>
                          <a:spcPct val="115000"/>
                        </a:lnSpc>
                        <a:spcAft>
                          <a:spcPts val="1000"/>
                        </a:spcAft>
                      </a:pPr>
                      <a:r>
                        <a:rPr lang="tr-TR" sz="1700" dirty="0">
                          <a:solidFill>
                            <a:schemeClr val="tx1"/>
                          </a:solidFill>
                          <a:effectLst/>
                        </a:rPr>
                        <a:t>Hastalığın iş yaşamını etkileme durumu</a:t>
                      </a:r>
                      <a:endParaRPr lang="tr-TR"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843" marR="14843" marT="14843" marB="14843">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38100" marR="38100">
                        <a:lnSpc>
                          <a:spcPts val="1600"/>
                        </a:lnSpc>
                        <a:spcAft>
                          <a:spcPts val="1000"/>
                        </a:spcAft>
                      </a:pPr>
                      <a:r>
                        <a:rPr lang="tr-TR" sz="1700" dirty="0">
                          <a:solidFill>
                            <a:schemeClr val="tx1"/>
                          </a:solidFill>
                          <a:effectLst/>
                        </a:rPr>
                        <a:t>Evet etkiledi</a:t>
                      </a:r>
                      <a:endParaRPr lang="tr-TR"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87" marR="74217" marT="14843" marB="148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nSpc>
                          <a:spcPts val="1600"/>
                        </a:lnSpc>
                        <a:spcAft>
                          <a:spcPts val="1000"/>
                        </a:spcAft>
                      </a:pPr>
                      <a:r>
                        <a:rPr lang="tr-TR" sz="1700">
                          <a:solidFill>
                            <a:schemeClr val="tx1"/>
                          </a:solidFill>
                          <a:effectLst/>
                        </a:rPr>
                        <a:t>18-75</a:t>
                      </a:r>
                      <a:endParaRPr lang="tr-TR"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843" marR="14843" marT="14843" marB="148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8100">
                        <a:lnSpc>
                          <a:spcPts val="1600"/>
                        </a:lnSpc>
                        <a:spcAft>
                          <a:spcPts val="1000"/>
                        </a:spcAft>
                      </a:pPr>
                      <a:r>
                        <a:rPr lang="tr-TR" sz="1700">
                          <a:solidFill>
                            <a:schemeClr val="tx1"/>
                          </a:solidFill>
                          <a:effectLst/>
                        </a:rPr>
                        <a:t>46.01±15.23</a:t>
                      </a:r>
                      <a:endParaRPr lang="tr-TR"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843" marR="14843" marT="14843" marB="14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5849777"/>
                  </a:ext>
                </a:extLst>
              </a:tr>
              <a:tr h="402182">
                <a:tc vMerge="1">
                  <a:txBody>
                    <a:bodyPr/>
                    <a:lstStyle/>
                    <a:p>
                      <a:endParaRPr lang="tr-TR"/>
                    </a:p>
                  </a:txBody>
                  <a:tcPr/>
                </a:tc>
                <a:tc>
                  <a:txBody>
                    <a:bodyPr/>
                    <a:lstStyle/>
                    <a:p>
                      <a:pPr marL="38100" marR="38100">
                        <a:lnSpc>
                          <a:spcPts val="1600"/>
                        </a:lnSpc>
                        <a:spcAft>
                          <a:spcPts val="1000"/>
                        </a:spcAft>
                      </a:pPr>
                      <a:r>
                        <a:rPr lang="tr-TR" sz="1700">
                          <a:solidFill>
                            <a:schemeClr val="tx1"/>
                          </a:solidFill>
                          <a:effectLst/>
                        </a:rPr>
                        <a:t>Hayır etkilemedi</a:t>
                      </a:r>
                      <a:endParaRPr lang="tr-TR"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87" marR="74217" marT="14843" marB="148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nSpc>
                          <a:spcPts val="1600"/>
                        </a:lnSpc>
                        <a:spcAft>
                          <a:spcPts val="1000"/>
                        </a:spcAft>
                      </a:pPr>
                      <a:r>
                        <a:rPr lang="tr-TR" sz="1700" dirty="0">
                          <a:solidFill>
                            <a:schemeClr val="tx1"/>
                          </a:solidFill>
                          <a:effectLst/>
                        </a:rPr>
                        <a:t>16-72</a:t>
                      </a:r>
                      <a:endParaRPr lang="tr-TR"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843" marR="14843" marT="14843" marB="148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nSpc>
                          <a:spcPts val="1600"/>
                        </a:lnSpc>
                        <a:spcAft>
                          <a:spcPts val="1000"/>
                        </a:spcAft>
                      </a:pPr>
                      <a:r>
                        <a:rPr lang="tr-TR" sz="1700">
                          <a:solidFill>
                            <a:schemeClr val="tx1"/>
                          </a:solidFill>
                          <a:effectLst/>
                        </a:rPr>
                        <a:t>35.66±15.53</a:t>
                      </a:r>
                      <a:endParaRPr lang="tr-TR"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843" marR="14843" marT="14843" marB="14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8860017"/>
                  </a:ext>
                </a:extLst>
              </a:tr>
              <a:tr h="402182">
                <a:tc vMerge="1">
                  <a:txBody>
                    <a:bodyPr/>
                    <a:lstStyle/>
                    <a:p>
                      <a:endParaRPr lang="tr-TR"/>
                    </a:p>
                  </a:txBody>
                  <a:tcPr/>
                </a:tc>
                <a:tc>
                  <a:txBody>
                    <a:bodyPr/>
                    <a:lstStyle/>
                    <a:p>
                      <a:pPr marL="38100" marR="38100">
                        <a:lnSpc>
                          <a:spcPts val="1600"/>
                        </a:lnSpc>
                        <a:spcAft>
                          <a:spcPts val="1000"/>
                        </a:spcAft>
                      </a:pPr>
                      <a:r>
                        <a:rPr lang="tr-TR" sz="1700">
                          <a:solidFill>
                            <a:schemeClr val="tx1"/>
                          </a:solidFill>
                          <a:effectLst/>
                        </a:rPr>
                        <a:t> </a:t>
                      </a:r>
                      <a:endParaRPr lang="tr-TR"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87" marR="74217" marT="14843" marB="148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38100" marR="38100">
                        <a:lnSpc>
                          <a:spcPts val="1600"/>
                        </a:lnSpc>
                        <a:spcAft>
                          <a:spcPts val="1000"/>
                        </a:spcAft>
                      </a:pPr>
                      <a:r>
                        <a:rPr lang="tr-TR" sz="1700" b="1" dirty="0">
                          <a:solidFill>
                            <a:schemeClr val="tx1"/>
                          </a:solidFill>
                          <a:effectLst/>
                        </a:rPr>
                        <a:t>P= 0.001 </a:t>
                      </a:r>
                      <a:r>
                        <a:rPr lang="en-GB" sz="1700" b="1" dirty="0">
                          <a:solidFill>
                            <a:schemeClr val="tx1"/>
                          </a:solidFill>
                          <a:effectLst/>
                        </a:rPr>
                        <a:t>Z = </a:t>
                      </a:r>
                      <a:r>
                        <a:rPr lang="tr-TR" sz="1700" b="1" dirty="0">
                          <a:solidFill>
                            <a:schemeClr val="tx1"/>
                          </a:solidFill>
                          <a:effectLst/>
                        </a:rPr>
                        <a:t>-3.431</a:t>
                      </a:r>
                      <a:endParaRPr lang="tr-TR"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843" marR="14843" marT="14843" marB="148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3563130206"/>
                  </a:ext>
                </a:extLst>
              </a:tr>
              <a:tr h="402182">
                <a:tc rowSpan="3">
                  <a:txBody>
                    <a:bodyPr/>
                    <a:lstStyle/>
                    <a:p>
                      <a:pPr>
                        <a:lnSpc>
                          <a:spcPct val="115000"/>
                        </a:lnSpc>
                        <a:spcAft>
                          <a:spcPts val="1000"/>
                        </a:spcAft>
                      </a:pPr>
                      <a:r>
                        <a:rPr lang="tr-TR" sz="1700">
                          <a:solidFill>
                            <a:schemeClr val="tx1"/>
                          </a:solidFill>
                          <a:effectLst/>
                        </a:rPr>
                        <a:t>Hastalığın aile yaşamını etkileme durumu</a:t>
                      </a:r>
                      <a:endParaRPr lang="tr-TR"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843" marR="14843" marT="14843" marB="14843">
                    <a:lnR w="12700" cap="flat" cmpd="sng" algn="ctr">
                      <a:solidFill>
                        <a:schemeClr val="tx1"/>
                      </a:solidFill>
                      <a:prstDash val="solid"/>
                      <a:round/>
                      <a:headEnd type="none" w="med" len="med"/>
                      <a:tailEnd type="none" w="med" len="med"/>
                    </a:lnR>
                  </a:tcPr>
                </a:tc>
                <a:tc>
                  <a:txBody>
                    <a:bodyPr/>
                    <a:lstStyle/>
                    <a:p>
                      <a:pPr marL="38100" marR="38100">
                        <a:lnSpc>
                          <a:spcPts val="1600"/>
                        </a:lnSpc>
                        <a:spcAft>
                          <a:spcPts val="1000"/>
                        </a:spcAft>
                      </a:pPr>
                      <a:r>
                        <a:rPr lang="tr-TR" sz="1700">
                          <a:solidFill>
                            <a:schemeClr val="tx1"/>
                          </a:solidFill>
                          <a:effectLst/>
                        </a:rPr>
                        <a:t>Evet etkiledi</a:t>
                      </a:r>
                      <a:endParaRPr lang="tr-TR"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87" marR="74217" marT="14843" marB="148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nSpc>
                          <a:spcPts val="1600"/>
                        </a:lnSpc>
                        <a:spcAft>
                          <a:spcPts val="1000"/>
                        </a:spcAft>
                      </a:pPr>
                      <a:r>
                        <a:rPr lang="tr-TR" sz="1700" dirty="0">
                          <a:solidFill>
                            <a:schemeClr val="tx1"/>
                          </a:solidFill>
                          <a:effectLst/>
                        </a:rPr>
                        <a:t>18-75</a:t>
                      </a:r>
                      <a:endParaRPr lang="tr-TR"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843" marR="14843" marT="14843" marB="148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nSpc>
                          <a:spcPts val="1600"/>
                        </a:lnSpc>
                        <a:spcAft>
                          <a:spcPts val="1000"/>
                        </a:spcAft>
                      </a:pPr>
                      <a:r>
                        <a:rPr lang="tr-TR" sz="1700">
                          <a:solidFill>
                            <a:schemeClr val="tx1"/>
                          </a:solidFill>
                          <a:effectLst/>
                        </a:rPr>
                        <a:t>45.23±16.05</a:t>
                      </a:r>
                      <a:endParaRPr lang="tr-TR"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843" marR="14843" marT="14843" marB="148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7014738"/>
                  </a:ext>
                </a:extLst>
              </a:tr>
              <a:tr h="402182">
                <a:tc vMerge="1">
                  <a:txBody>
                    <a:bodyPr/>
                    <a:lstStyle/>
                    <a:p>
                      <a:endParaRPr lang="tr-TR"/>
                    </a:p>
                  </a:txBody>
                  <a:tcPr/>
                </a:tc>
                <a:tc>
                  <a:txBody>
                    <a:bodyPr/>
                    <a:lstStyle/>
                    <a:p>
                      <a:pPr marL="38100" marR="38100">
                        <a:lnSpc>
                          <a:spcPts val="1600"/>
                        </a:lnSpc>
                        <a:spcAft>
                          <a:spcPts val="1000"/>
                        </a:spcAft>
                      </a:pPr>
                      <a:r>
                        <a:rPr lang="tr-TR" sz="1700" dirty="0">
                          <a:solidFill>
                            <a:schemeClr val="tx1"/>
                          </a:solidFill>
                          <a:effectLst/>
                        </a:rPr>
                        <a:t>Hayır etkilemedi</a:t>
                      </a:r>
                      <a:endParaRPr lang="tr-TR"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87" marR="74217" marT="14843" marB="148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nSpc>
                          <a:spcPts val="1600"/>
                        </a:lnSpc>
                        <a:spcAft>
                          <a:spcPts val="1000"/>
                        </a:spcAft>
                      </a:pPr>
                      <a:r>
                        <a:rPr lang="tr-TR" sz="1700" dirty="0">
                          <a:solidFill>
                            <a:schemeClr val="tx1"/>
                          </a:solidFill>
                          <a:effectLst/>
                        </a:rPr>
                        <a:t>16-72</a:t>
                      </a:r>
                      <a:endParaRPr lang="tr-TR"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843" marR="14843" marT="14843" marB="148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nSpc>
                          <a:spcPts val="1600"/>
                        </a:lnSpc>
                        <a:spcAft>
                          <a:spcPts val="1000"/>
                        </a:spcAft>
                      </a:pPr>
                      <a:r>
                        <a:rPr lang="tr-TR" sz="1700">
                          <a:solidFill>
                            <a:schemeClr val="tx1"/>
                          </a:solidFill>
                          <a:effectLst/>
                        </a:rPr>
                        <a:t>36.58±15.14</a:t>
                      </a:r>
                      <a:endParaRPr lang="tr-TR"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843" marR="14843" marT="14843" marB="148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2866015"/>
                  </a:ext>
                </a:extLst>
              </a:tr>
              <a:tr h="402182">
                <a:tc vMerge="1">
                  <a:txBody>
                    <a:bodyPr/>
                    <a:lstStyle/>
                    <a:p>
                      <a:endParaRPr lang="tr-TR"/>
                    </a:p>
                  </a:txBody>
                  <a:tcPr/>
                </a:tc>
                <a:tc>
                  <a:txBody>
                    <a:bodyPr/>
                    <a:lstStyle/>
                    <a:p>
                      <a:pPr marL="38100" marR="38100">
                        <a:lnSpc>
                          <a:spcPts val="1600"/>
                        </a:lnSpc>
                        <a:spcAft>
                          <a:spcPts val="1000"/>
                        </a:spcAft>
                      </a:pPr>
                      <a:r>
                        <a:rPr lang="tr-TR" sz="1700">
                          <a:solidFill>
                            <a:schemeClr val="tx1"/>
                          </a:solidFill>
                          <a:effectLst/>
                        </a:rPr>
                        <a:t> </a:t>
                      </a:r>
                      <a:endParaRPr lang="tr-TR"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687" marR="74217" marT="14843" marB="148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38100" marR="38100">
                        <a:lnSpc>
                          <a:spcPts val="1600"/>
                        </a:lnSpc>
                        <a:spcAft>
                          <a:spcPts val="1000"/>
                        </a:spcAft>
                      </a:pPr>
                      <a:r>
                        <a:rPr lang="tr-TR" sz="1700" b="1" dirty="0">
                          <a:solidFill>
                            <a:schemeClr val="tx1"/>
                          </a:solidFill>
                          <a:effectLst/>
                        </a:rPr>
                        <a:t>P=0.007  </a:t>
                      </a:r>
                      <a:r>
                        <a:rPr lang="en-GB" sz="1700" b="1" dirty="0">
                          <a:solidFill>
                            <a:schemeClr val="tx1"/>
                          </a:solidFill>
                          <a:effectLst/>
                        </a:rPr>
                        <a:t>Z = </a:t>
                      </a:r>
                      <a:r>
                        <a:rPr lang="tr-TR" sz="1700" b="1" dirty="0">
                          <a:solidFill>
                            <a:schemeClr val="tx1"/>
                          </a:solidFill>
                          <a:effectLst/>
                        </a:rPr>
                        <a:t>-2.694</a:t>
                      </a:r>
                      <a:endParaRPr lang="tr-TR"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843" marR="14843" marT="14843" marB="148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2249886257"/>
                  </a:ext>
                </a:extLst>
              </a:tr>
            </a:tbl>
          </a:graphicData>
        </a:graphic>
      </p:graphicFrame>
    </p:spTree>
    <p:extLst>
      <p:ext uri="{BB962C8B-B14F-4D97-AF65-F5344CB8AC3E}">
        <p14:creationId xmlns:p14="http://schemas.microsoft.com/office/powerpoint/2010/main" val="21648654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1008184" y="174032"/>
            <a:ext cx="10175631" cy="1111843"/>
          </a:xfrm>
        </p:spPr>
        <p:txBody>
          <a:bodyPr vert="horz" lIns="91440" tIns="45720" rIns="91440" bIns="45720" rtlCol="0" anchor="ctr">
            <a:normAutofit/>
          </a:bodyPr>
          <a:lstStyle/>
          <a:p>
            <a:pPr algn="ctr"/>
            <a:r>
              <a:rPr lang="en-US" sz="3200" b="1" i="1" kern="1200" dirty="0">
                <a:solidFill>
                  <a:schemeClr val="tx1"/>
                </a:solidFill>
                <a:latin typeface="+mj-lt"/>
                <a:ea typeface="+mj-ea"/>
                <a:cs typeface="+mj-cs"/>
              </a:rPr>
              <a:t>Sosyo-</a:t>
            </a:r>
            <a:r>
              <a:rPr lang="en-US" sz="3200" b="1" i="1" kern="1200" dirty="0" err="1">
                <a:solidFill>
                  <a:schemeClr val="tx1"/>
                </a:solidFill>
                <a:latin typeface="+mj-lt"/>
                <a:ea typeface="+mj-ea"/>
                <a:cs typeface="+mj-cs"/>
              </a:rPr>
              <a:t>Demografik</a:t>
            </a:r>
            <a:r>
              <a:rPr lang="en-US" sz="3200" b="1" i="1" kern="1200" dirty="0">
                <a:solidFill>
                  <a:schemeClr val="tx1"/>
                </a:solidFill>
                <a:latin typeface="+mj-lt"/>
                <a:ea typeface="+mj-ea"/>
                <a:cs typeface="+mj-cs"/>
              </a:rPr>
              <a:t> Özellikleri ile </a:t>
            </a:r>
            <a:r>
              <a:rPr lang="en-US" sz="3200" b="1" i="1" kern="1200" dirty="0" err="1">
                <a:solidFill>
                  <a:schemeClr val="tx1"/>
                </a:solidFill>
                <a:latin typeface="+mj-lt"/>
                <a:ea typeface="+mj-ea"/>
                <a:cs typeface="+mj-cs"/>
              </a:rPr>
              <a:t>Psoriasiste</a:t>
            </a:r>
            <a:r>
              <a:rPr lang="en-US" sz="3200" b="1" i="1" kern="1200" dirty="0">
                <a:solidFill>
                  <a:schemeClr val="tx1"/>
                </a:solidFill>
                <a:latin typeface="+mj-lt"/>
                <a:ea typeface="+mj-ea"/>
                <a:cs typeface="+mj-cs"/>
              </a:rPr>
              <a:t> </a:t>
            </a:r>
            <a:r>
              <a:rPr lang="en-US" sz="3200" b="1" i="1" kern="1200" dirty="0" err="1">
                <a:solidFill>
                  <a:schemeClr val="tx1"/>
                </a:solidFill>
                <a:latin typeface="+mj-lt"/>
                <a:ea typeface="+mj-ea"/>
                <a:cs typeface="+mj-cs"/>
              </a:rPr>
              <a:t>İçselleştirilmiş</a:t>
            </a:r>
            <a:r>
              <a:rPr lang="en-US" sz="3200" b="1" i="1" kern="1200" dirty="0">
                <a:solidFill>
                  <a:schemeClr val="tx1"/>
                </a:solidFill>
                <a:latin typeface="+mj-lt"/>
                <a:ea typeface="+mj-ea"/>
                <a:cs typeface="+mj-cs"/>
              </a:rPr>
              <a:t> </a:t>
            </a:r>
            <a:r>
              <a:rPr lang="en-US" sz="3200" b="1" i="1" kern="1200" dirty="0" err="1">
                <a:solidFill>
                  <a:schemeClr val="tx1"/>
                </a:solidFill>
                <a:latin typeface="+mj-lt"/>
                <a:ea typeface="+mj-ea"/>
                <a:cs typeface="+mj-cs"/>
              </a:rPr>
              <a:t>Damgalanma</a:t>
            </a:r>
            <a:r>
              <a:rPr lang="en-US" sz="3200" b="1" i="1" kern="1200" dirty="0">
                <a:solidFill>
                  <a:schemeClr val="tx1"/>
                </a:solidFill>
                <a:latin typeface="+mj-lt"/>
                <a:ea typeface="+mj-ea"/>
                <a:cs typeface="+mj-cs"/>
              </a:rPr>
              <a:t> </a:t>
            </a:r>
            <a:r>
              <a:rPr lang="en-US" sz="3200" b="1" i="1" kern="1200" dirty="0" err="1">
                <a:solidFill>
                  <a:schemeClr val="tx1"/>
                </a:solidFill>
                <a:latin typeface="+mj-lt"/>
                <a:ea typeface="+mj-ea"/>
                <a:cs typeface="+mj-cs"/>
              </a:rPr>
              <a:t>Ölçeği</a:t>
            </a:r>
            <a:r>
              <a:rPr lang="en-US" sz="3200" b="1" i="1" kern="1200" dirty="0">
                <a:solidFill>
                  <a:schemeClr val="tx1"/>
                </a:solidFill>
                <a:latin typeface="+mj-lt"/>
                <a:ea typeface="+mj-ea"/>
                <a:cs typeface="+mj-cs"/>
              </a:rPr>
              <a:t> </a:t>
            </a:r>
            <a:r>
              <a:rPr lang="en-US" sz="3200" b="1" i="1" kern="1200" dirty="0" err="1">
                <a:solidFill>
                  <a:schemeClr val="tx1"/>
                </a:solidFill>
                <a:latin typeface="+mj-lt"/>
                <a:ea typeface="+mj-ea"/>
                <a:cs typeface="+mj-cs"/>
              </a:rPr>
              <a:t>Puanları</a:t>
            </a:r>
            <a:r>
              <a:rPr lang="en-US" sz="3200" b="1" i="1" kern="1200" dirty="0">
                <a:solidFill>
                  <a:schemeClr val="tx1"/>
                </a:solidFill>
                <a:latin typeface="+mj-lt"/>
                <a:ea typeface="+mj-ea"/>
                <a:cs typeface="+mj-cs"/>
              </a:rPr>
              <a:t> </a:t>
            </a:r>
            <a:r>
              <a:rPr lang="en-US" sz="3200" b="1" i="1" kern="1200" dirty="0" err="1">
                <a:solidFill>
                  <a:schemeClr val="tx1"/>
                </a:solidFill>
                <a:latin typeface="+mj-lt"/>
                <a:ea typeface="+mj-ea"/>
                <a:cs typeface="+mj-cs"/>
              </a:rPr>
              <a:t>Arasındaki</a:t>
            </a:r>
            <a:r>
              <a:rPr lang="en-US" sz="3200" b="1" i="1" kern="1200" dirty="0">
                <a:solidFill>
                  <a:schemeClr val="tx1"/>
                </a:solidFill>
                <a:latin typeface="+mj-lt"/>
                <a:ea typeface="+mj-ea"/>
                <a:cs typeface="+mj-cs"/>
              </a:rPr>
              <a:t> </a:t>
            </a:r>
            <a:r>
              <a:rPr lang="en-US" sz="3200" b="1" i="1" kern="1200" dirty="0" err="1">
                <a:solidFill>
                  <a:schemeClr val="tx1"/>
                </a:solidFill>
                <a:latin typeface="+mj-lt"/>
                <a:ea typeface="+mj-ea"/>
                <a:cs typeface="+mj-cs"/>
              </a:rPr>
              <a:t>İlişki</a:t>
            </a:r>
            <a:endParaRPr lang="en-US" sz="3200" kern="1200" dirty="0">
              <a:solidFill>
                <a:schemeClr val="tx1"/>
              </a:solidFill>
              <a:latin typeface="+mj-lt"/>
              <a:ea typeface="+mj-ea"/>
              <a:cs typeface="+mj-cs"/>
            </a:endParaRPr>
          </a:p>
        </p:txBody>
      </p:sp>
      <p:sp>
        <p:nvSpPr>
          <p:cNvPr id="5" name="Metin kutusu 4">
            <a:extLst>
              <a:ext uri="{FF2B5EF4-FFF2-40B4-BE49-F238E27FC236}">
                <a16:creationId xmlns:a16="http://schemas.microsoft.com/office/drawing/2014/main" id="{5D58ABE5-5FBF-0F4B-1397-3D9F72AAF76B}"/>
              </a:ext>
            </a:extLst>
          </p:cNvPr>
          <p:cNvSpPr txBox="1"/>
          <p:nvPr/>
        </p:nvSpPr>
        <p:spPr>
          <a:xfrm>
            <a:off x="836675" y="1280132"/>
            <a:ext cx="10515602" cy="767904"/>
          </a:xfrm>
          <a:prstGeom prst="rect">
            <a:avLst/>
          </a:prstGeom>
        </p:spPr>
        <p:txBody>
          <a:bodyPr vert="horz" lIns="91440" tIns="45720" rIns="91440" bIns="45720" rtlCol="0" anchor="ctr">
            <a:noAutofit/>
          </a:bodyPr>
          <a:lstStyle/>
          <a:p>
            <a:pPr indent="-228600" algn="ctr">
              <a:buFont typeface="Arial" panose="020B0604020202020204" pitchFamily="34" charset="0"/>
              <a:buChar char="•"/>
            </a:pPr>
            <a:r>
              <a:rPr lang="en-US" dirty="0">
                <a:effectLst/>
              </a:rPr>
              <a:t>Eğitim </a:t>
            </a:r>
            <a:r>
              <a:rPr lang="en-US" dirty="0" err="1">
                <a:effectLst/>
              </a:rPr>
              <a:t>düzeyine</a:t>
            </a:r>
            <a:r>
              <a:rPr lang="en-US" dirty="0">
                <a:effectLst/>
              </a:rPr>
              <a:t> </a:t>
            </a:r>
            <a:r>
              <a:rPr lang="en-US" dirty="0" err="1">
                <a:effectLst/>
              </a:rPr>
              <a:t>bakıldığında</a:t>
            </a:r>
            <a:r>
              <a:rPr lang="en-US" dirty="0">
                <a:effectLst/>
              </a:rPr>
              <a:t> </a:t>
            </a:r>
            <a:r>
              <a:rPr lang="en-US" dirty="0" err="1">
                <a:effectLst/>
              </a:rPr>
              <a:t>lise</a:t>
            </a:r>
            <a:r>
              <a:rPr lang="en-US" dirty="0">
                <a:effectLst/>
              </a:rPr>
              <a:t> </a:t>
            </a:r>
            <a:r>
              <a:rPr lang="en-US" dirty="0" err="1">
                <a:effectLst/>
              </a:rPr>
              <a:t>mezunu</a:t>
            </a:r>
            <a:r>
              <a:rPr lang="en-US" dirty="0">
                <a:effectLst/>
              </a:rPr>
              <a:t> </a:t>
            </a:r>
            <a:r>
              <a:rPr lang="en-US" dirty="0" err="1">
                <a:effectLst/>
              </a:rPr>
              <a:t>bireyler</a:t>
            </a:r>
            <a:r>
              <a:rPr lang="en-US" dirty="0">
                <a:effectLst/>
              </a:rPr>
              <a:t> </a:t>
            </a:r>
            <a:r>
              <a:rPr lang="en-US" dirty="0" err="1">
                <a:effectLst/>
              </a:rPr>
              <a:t>daha</a:t>
            </a:r>
            <a:r>
              <a:rPr lang="en-US" dirty="0">
                <a:effectLst/>
              </a:rPr>
              <a:t> </a:t>
            </a:r>
            <a:r>
              <a:rPr lang="en-US" dirty="0" err="1">
                <a:effectLst/>
              </a:rPr>
              <a:t>çok</a:t>
            </a:r>
            <a:r>
              <a:rPr lang="en-US" dirty="0">
                <a:effectLst/>
              </a:rPr>
              <a:t> </a:t>
            </a:r>
            <a:r>
              <a:rPr lang="en-US" dirty="0" err="1">
                <a:effectLst/>
              </a:rPr>
              <a:t>İçselleştirilmiş</a:t>
            </a:r>
            <a:r>
              <a:rPr lang="en-US" dirty="0">
                <a:effectLst/>
              </a:rPr>
              <a:t> </a:t>
            </a:r>
            <a:r>
              <a:rPr lang="en-US" dirty="0" err="1">
                <a:effectLst/>
              </a:rPr>
              <a:t>Damgalanma</a:t>
            </a:r>
            <a:r>
              <a:rPr lang="en-US" dirty="0">
                <a:effectLst/>
              </a:rPr>
              <a:t> </a:t>
            </a:r>
            <a:r>
              <a:rPr lang="en-US" dirty="0" err="1">
                <a:effectLst/>
              </a:rPr>
              <a:t>yaşamaktadır</a:t>
            </a:r>
            <a:r>
              <a:rPr lang="en-US" dirty="0">
                <a:effectLst/>
              </a:rPr>
              <a:t>. </a:t>
            </a:r>
            <a:endParaRPr lang="tr-TR" dirty="0">
              <a:effectLst/>
            </a:endParaRPr>
          </a:p>
          <a:p>
            <a:pPr indent="-228600" algn="ctr">
              <a:buFont typeface="Arial" panose="020B0604020202020204" pitchFamily="34" charset="0"/>
              <a:buChar char="•"/>
            </a:pPr>
            <a:r>
              <a:rPr lang="en-US" dirty="0">
                <a:effectLst/>
              </a:rPr>
              <a:t>Bu </a:t>
            </a:r>
            <a:r>
              <a:rPr lang="en-US" dirty="0" err="1">
                <a:effectLst/>
              </a:rPr>
              <a:t>bireyler</a:t>
            </a:r>
            <a:r>
              <a:rPr lang="en-US" dirty="0">
                <a:effectLst/>
              </a:rPr>
              <a:t> </a:t>
            </a:r>
            <a:r>
              <a:rPr lang="en-US" dirty="0" err="1">
                <a:effectLst/>
              </a:rPr>
              <a:t>Ayrımcılığa</a:t>
            </a:r>
            <a:r>
              <a:rPr lang="en-US" dirty="0">
                <a:effectLst/>
              </a:rPr>
              <a:t> </a:t>
            </a:r>
            <a:r>
              <a:rPr lang="en-US" dirty="0" err="1">
                <a:effectLst/>
              </a:rPr>
              <a:t>maruz</a:t>
            </a:r>
            <a:r>
              <a:rPr lang="en-US" dirty="0">
                <a:effectLst/>
              </a:rPr>
              <a:t> </a:t>
            </a:r>
            <a:r>
              <a:rPr lang="en-US" dirty="0" err="1">
                <a:effectLst/>
              </a:rPr>
              <a:t>kaldıklarını</a:t>
            </a:r>
            <a:r>
              <a:rPr lang="en-US" dirty="0">
                <a:effectLst/>
              </a:rPr>
              <a:t> </a:t>
            </a:r>
            <a:r>
              <a:rPr lang="en-US" dirty="0" err="1">
                <a:effectLst/>
              </a:rPr>
              <a:t>daha</a:t>
            </a:r>
            <a:r>
              <a:rPr lang="en-US" dirty="0">
                <a:effectLst/>
              </a:rPr>
              <a:t> </a:t>
            </a:r>
            <a:r>
              <a:rPr lang="en-US" dirty="0" err="1">
                <a:effectLst/>
              </a:rPr>
              <a:t>çok</a:t>
            </a:r>
            <a:r>
              <a:rPr lang="en-US" dirty="0">
                <a:effectLst/>
              </a:rPr>
              <a:t> fark </a:t>
            </a:r>
            <a:r>
              <a:rPr lang="en-US" dirty="0" err="1">
                <a:effectLst/>
              </a:rPr>
              <a:t>edip</a:t>
            </a:r>
            <a:r>
              <a:rPr lang="en-US" dirty="0">
                <a:effectLst/>
              </a:rPr>
              <a:t> </a:t>
            </a:r>
            <a:r>
              <a:rPr lang="en-US" dirty="0" err="1">
                <a:effectLst/>
              </a:rPr>
              <a:t>kendilerini</a:t>
            </a:r>
            <a:r>
              <a:rPr lang="en-US" dirty="0">
                <a:effectLst/>
              </a:rPr>
              <a:t> </a:t>
            </a:r>
            <a:r>
              <a:rPr lang="en-US" dirty="0" err="1">
                <a:effectLst/>
              </a:rPr>
              <a:t>toplumdan</a:t>
            </a:r>
            <a:r>
              <a:rPr lang="en-US" dirty="0">
                <a:effectLst/>
              </a:rPr>
              <a:t> </a:t>
            </a:r>
            <a:r>
              <a:rPr lang="en-US" dirty="0" err="1">
                <a:effectLst/>
              </a:rPr>
              <a:t>daha</a:t>
            </a:r>
            <a:r>
              <a:rPr lang="en-US" dirty="0">
                <a:effectLst/>
              </a:rPr>
              <a:t> </a:t>
            </a:r>
            <a:r>
              <a:rPr lang="en-US" dirty="0" err="1">
                <a:effectLst/>
              </a:rPr>
              <a:t>çok</a:t>
            </a:r>
            <a:r>
              <a:rPr lang="en-US" dirty="0">
                <a:effectLst/>
              </a:rPr>
              <a:t> </a:t>
            </a:r>
            <a:r>
              <a:rPr lang="en-US" dirty="0" err="1">
                <a:effectLst/>
              </a:rPr>
              <a:t>izole</a:t>
            </a:r>
            <a:r>
              <a:rPr lang="en-US" dirty="0">
                <a:effectLst/>
              </a:rPr>
              <a:t> </a:t>
            </a:r>
            <a:r>
              <a:rPr lang="en-US" dirty="0" err="1">
                <a:effectLst/>
              </a:rPr>
              <a:t>etmektedir</a:t>
            </a:r>
            <a:r>
              <a:rPr lang="en-US" dirty="0">
                <a:effectLst/>
              </a:rPr>
              <a:t>. </a:t>
            </a:r>
          </a:p>
        </p:txBody>
      </p:sp>
      <p:graphicFrame>
        <p:nvGraphicFramePr>
          <p:cNvPr id="7" name="Tablo 6">
            <a:extLst>
              <a:ext uri="{FF2B5EF4-FFF2-40B4-BE49-F238E27FC236}">
                <a16:creationId xmlns:a16="http://schemas.microsoft.com/office/drawing/2014/main" id="{8C933CFD-E4D0-0BE9-06A7-225AF2F86409}"/>
              </a:ext>
            </a:extLst>
          </p:cNvPr>
          <p:cNvGraphicFramePr>
            <a:graphicFrameLocks noGrp="1"/>
          </p:cNvGraphicFramePr>
          <p:nvPr>
            <p:extLst>
              <p:ext uri="{D42A27DB-BD31-4B8C-83A1-F6EECF244321}">
                <p14:modId xmlns:p14="http://schemas.microsoft.com/office/powerpoint/2010/main" val="1521968286"/>
              </p:ext>
            </p:extLst>
          </p:nvPr>
        </p:nvGraphicFramePr>
        <p:xfrm>
          <a:off x="836675" y="2227811"/>
          <a:ext cx="10515602" cy="4346612"/>
        </p:xfrm>
        <a:graphic>
          <a:graphicData uri="http://schemas.openxmlformats.org/drawingml/2006/table">
            <a:tbl>
              <a:tblPr firstRow="1" firstCol="1" bandRow="1">
                <a:tableStyleId>{5C22544A-7EE6-4342-B048-85BDC9FD1C3A}</a:tableStyleId>
              </a:tblPr>
              <a:tblGrid>
                <a:gridCol w="727516">
                  <a:extLst>
                    <a:ext uri="{9D8B030D-6E8A-4147-A177-3AD203B41FA5}">
                      <a16:colId xmlns:a16="http://schemas.microsoft.com/office/drawing/2014/main" val="3267388695"/>
                    </a:ext>
                  </a:extLst>
                </a:gridCol>
                <a:gridCol w="1252167">
                  <a:extLst>
                    <a:ext uri="{9D8B030D-6E8A-4147-A177-3AD203B41FA5}">
                      <a16:colId xmlns:a16="http://schemas.microsoft.com/office/drawing/2014/main" val="72526203"/>
                    </a:ext>
                  </a:extLst>
                </a:gridCol>
                <a:gridCol w="474731">
                  <a:extLst>
                    <a:ext uri="{9D8B030D-6E8A-4147-A177-3AD203B41FA5}">
                      <a16:colId xmlns:a16="http://schemas.microsoft.com/office/drawing/2014/main" val="2213416245"/>
                    </a:ext>
                  </a:extLst>
                </a:gridCol>
                <a:gridCol w="934197">
                  <a:extLst>
                    <a:ext uri="{9D8B030D-6E8A-4147-A177-3AD203B41FA5}">
                      <a16:colId xmlns:a16="http://schemas.microsoft.com/office/drawing/2014/main" val="416710077"/>
                    </a:ext>
                  </a:extLst>
                </a:gridCol>
                <a:gridCol w="487449">
                  <a:extLst>
                    <a:ext uri="{9D8B030D-6E8A-4147-A177-3AD203B41FA5}">
                      <a16:colId xmlns:a16="http://schemas.microsoft.com/office/drawing/2014/main" val="1284865712"/>
                    </a:ext>
                  </a:extLst>
                </a:gridCol>
                <a:gridCol w="864244">
                  <a:extLst>
                    <a:ext uri="{9D8B030D-6E8A-4147-A177-3AD203B41FA5}">
                      <a16:colId xmlns:a16="http://schemas.microsoft.com/office/drawing/2014/main" val="2297976790"/>
                    </a:ext>
                  </a:extLst>
                </a:gridCol>
                <a:gridCol w="487448">
                  <a:extLst>
                    <a:ext uri="{9D8B030D-6E8A-4147-A177-3AD203B41FA5}">
                      <a16:colId xmlns:a16="http://schemas.microsoft.com/office/drawing/2014/main" val="288745606"/>
                    </a:ext>
                  </a:extLst>
                </a:gridCol>
                <a:gridCol w="864244">
                  <a:extLst>
                    <a:ext uri="{9D8B030D-6E8A-4147-A177-3AD203B41FA5}">
                      <a16:colId xmlns:a16="http://schemas.microsoft.com/office/drawing/2014/main" val="3006235643"/>
                    </a:ext>
                  </a:extLst>
                </a:gridCol>
                <a:gridCol w="487448">
                  <a:extLst>
                    <a:ext uri="{9D8B030D-6E8A-4147-A177-3AD203B41FA5}">
                      <a16:colId xmlns:a16="http://schemas.microsoft.com/office/drawing/2014/main" val="983544251"/>
                    </a:ext>
                  </a:extLst>
                </a:gridCol>
                <a:gridCol w="864244">
                  <a:extLst>
                    <a:ext uri="{9D8B030D-6E8A-4147-A177-3AD203B41FA5}">
                      <a16:colId xmlns:a16="http://schemas.microsoft.com/office/drawing/2014/main" val="51656791"/>
                    </a:ext>
                  </a:extLst>
                </a:gridCol>
                <a:gridCol w="506846">
                  <a:extLst>
                    <a:ext uri="{9D8B030D-6E8A-4147-A177-3AD203B41FA5}">
                      <a16:colId xmlns:a16="http://schemas.microsoft.com/office/drawing/2014/main" val="630958340"/>
                    </a:ext>
                  </a:extLst>
                </a:gridCol>
                <a:gridCol w="883640">
                  <a:extLst>
                    <a:ext uri="{9D8B030D-6E8A-4147-A177-3AD203B41FA5}">
                      <a16:colId xmlns:a16="http://schemas.microsoft.com/office/drawing/2014/main" val="4115228788"/>
                    </a:ext>
                  </a:extLst>
                </a:gridCol>
                <a:gridCol w="769966">
                  <a:extLst>
                    <a:ext uri="{9D8B030D-6E8A-4147-A177-3AD203B41FA5}">
                      <a16:colId xmlns:a16="http://schemas.microsoft.com/office/drawing/2014/main" val="1074314761"/>
                    </a:ext>
                  </a:extLst>
                </a:gridCol>
                <a:gridCol w="911462">
                  <a:extLst>
                    <a:ext uri="{9D8B030D-6E8A-4147-A177-3AD203B41FA5}">
                      <a16:colId xmlns:a16="http://schemas.microsoft.com/office/drawing/2014/main" val="3040899243"/>
                    </a:ext>
                  </a:extLst>
                </a:gridCol>
              </a:tblGrid>
              <a:tr h="1639852">
                <a:tc rowSpan="2" gridSpan="2">
                  <a:txBody>
                    <a:bodyPr/>
                    <a:lstStyle/>
                    <a:p>
                      <a:pPr algn="ctr">
                        <a:lnSpc>
                          <a:spcPct val="115000"/>
                        </a:lnSpc>
                        <a:spcAft>
                          <a:spcPts val="1000"/>
                        </a:spcAft>
                      </a:pPr>
                      <a:r>
                        <a:rPr lang="tr-TR" sz="1200" dirty="0">
                          <a:effectLst/>
                        </a:rPr>
                        <a:t>Değişkenler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nchor="ctr"/>
                </a:tc>
                <a:tc rowSpan="2" hMerge="1">
                  <a:txBody>
                    <a:bodyPr/>
                    <a:lstStyle/>
                    <a:p>
                      <a:endParaRPr lang="tr-TR"/>
                    </a:p>
                  </a:txBody>
                  <a:tcPr/>
                </a:tc>
                <a:tc gridSpan="2">
                  <a:txBody>
                    <a:bodyPr/>
                    <a:lstStyle/>
                    <a:p>
                      <a:pPr algn="l">
                        <a:lnSpc>
                          <a:spcPct val="115000"/>
                        </a:lnSpc>
                        <a:spcAft>
                          <a:spcPts val="1000"/>
                        </a:spcAft>
                      </a:pPr>
                      <a:r>
                        <a:rPr lang="tr-TR" sz="1200" dirty="0">
                          <a:effectLst/>
                        </a:rPr>
                        <a:t>Psoriasiste İçselleştirilmiş Damgalanma Ölçeği Toplam puanı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hMerge="1">
                  <a:txBody>
                    <a:bodyPr/>
                    <a:lstStyle/>
                    <a:p>
                      <a:endParaRPr lang="tr-TR"/>
                    </a:p>
                  </a:txBody>
                  <a:tcPr/>
                </a:tc>
                <a:tc gridSpan="2">
                  <a:txBody>
                    <a:bodyPr/>
                    <a:lstStyle/>
                    <a:p>
                      <a:pPr algn="l">
                        <a:lnSpc>
                          <a:spcPct val="115000"/>
                        </a:lnSpc>
                        <a:spcAft>
                          <a:spcPts val="1000"/>
                        </a:spcAft>
                      </a:pPr>
                      <a:r>
                        <a:rPr lang="tr-TR" sz="1200">
                          <a:effectLst/>
                        </a:rPr>
                        <a:t>Psoriasiste İçselleştirilmiş Damgalanma Ölçeği Kalıpların Onaylanması Alt Boyut Puanı</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hMerge="1">
                  <a:txBody>
                    <a:bodyPr/>
                    <a:lstStyle/>
                    <a:p>
                      <a:endParaRPr lang="tr-TR"/>
                    </a:p>
                  </a:txBody>
                  <a:tcPr/>
                </a:tc>
                <a:tc gridSpan="2">
                  <a:txBody>
                    <a:bodyPr/>
                    <a:lstStyle/>
                    <a:p>
                      <a:pPr algn="l">
                        <a:lnSpc>
                          <a:spcPct val="115000"/>
                        </a:lnSpc>
                        <a:spcAft>
                          <a:spcPts val="1000"/>
                        </a:spcAft>
                      </a:pPr>
                      <a:r>
                        <a:rPr lang="tr-TR" sz="1200" dirty="0">
                          <a:effectLst/>
                        </a:rPr>
                        <a:t>Psoriasiste İçselleştirilmiş Damgalanma Ölçeği Algılanan Ayrımcılık Alt Boyut Puanı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hMerge="1">
                  <a:txBody>
                    <a:bodyPr/>
                    <a:lstStyle/>
                    <a:p>
                      <a:endParaRPr lang="tr-TR"/>
                    </a:p>
                  </a:txBody>
                  <a:tcPr/>
                </a:tc>
                <a:tc gridSpan="2">
                  <a:txBody>
                    <a:bodyPr/>
                    <a:lstStyle/>
                    <a:p>
                      <a:pPr algn="l">
                        <a:lnSpc>
                          <a:spcPct val="115000"/>
                        </a:lnSpc>
                        <a:spcAft>
                          <a:spcPts val="1000"/>
                        </a:spcAft>
                      </a:pPr>
                      <a:r>
                        <a:rPr lang="tr-TR" sz="1200">
                          <a:effectLst/>
                        </a:rPr>
                        <a:t>Psoriasiste İçselleştirilmiş Damgalanma Ölçeği Ölçek Yabancılaşma Alt Boyut Puanı</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hMerge="1">
                  <a:txBody>
                    <a:bodyPr/>
                    <a:lstStyle/>
                    <a:p>
                      <a:endParaRPr lang="tr-TR"/>
                    </a:p>
                  </a:txBody>
                  <a:tcPr/>
                </a:tc>
                <a:tc gridSpan="2">
                  <a:txBody>
                    <a:bodyPr/>
                    <a:lstStyle/>
                    <a:p>
                      <a:pPr algn="l">
                        <a:lnSpc>
                          <a:spcPct val="115000"/>
                        </a:lnSpc>
                        <a:spcAft>
                          <a:spcPts val="1000"/>
                        </a:spcAft>
                      </a:pPr>
                      <a:r>
                        <a:rPr lang="tr-TR" sz="1200">
                          <a:effectLst/>
                        </a:rPr>
                        <a:t>Psoriasiste İçselleştirilmiş Damgalanma Ölçeği Sosyal Geri Çekilme Alt Boyut Puanı</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hMerge="1">
                  <a:txBody>
                    <a:bodyPr/>
                    <a:lstStyle/>
                    <a:p>
                      <a:endParaRPr lang="tr-TR"/>
                    </a:p>
                  </a:txBody>
                  <a:tcPr/>
                </a:tc>
                <a:tc gridSpan="2">
                  <a:txBody>
                    <a:bodyPr/>
                    <a:lstStyle/>
                    <a:p>
                      <a:pPr algn="l">
                        <a:lnSpc>
                          <a:spcPct val="115000"/>
                        </a:lnSpc>
                        <a:spcAft>
                          <a:spcPts val="1000"/>
                        </a:spcAft>
                      </a:pPr>
                      <a:r>
                        <a:rPr lang="tr-TR" sz="1200">
                          <a:effectLst/>
                        </a:rPr>
                        <a:t>Psoriasiste İçselleştirilmiş Damgalanma Ölçeği Damgalanmaya Karşı Direnç Puanı Alt Boyut Puanı</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hMerge="1">
                  <a:txBody>
                    <a:bodyPr/>
                    <a:lstStyle/>
                    <a:p>
                      <a:endParaRPr lang="tr-TR"/>
                    </a:p>
                  </a:txBody>
                  <a:tcPr/>
                </a:tc>
                <a:extLst>
                  <a:ext uri="{0D108BD9-81ED-4DB2-BD59-A6C34878D82A}">
                    <a16:rowId xmlns:a16="http://schemas.microsoft.com/office/drawing/2014/main" val="839704584"/>
                  </a:ext>
                </a:extLst>
              </a:tr>
              <a:tr h="572276">
                <a:tc gridSpan="2" vMerge="1">
                  <a:txBody>
                    <a:bodyPr/>
                    <a:lstStyle/>
                    <a:p>
                      <a:endParaRPr lang="tr-TR"/>
                    </a:p>
                  </a:txBody>
                  <a:tcPr/>
                </a:tc>
                <a:tc hMerge="1" vMerge="1">
                  <a:txBody>
                    <a:bodyPr/>
                    <a:lstStyle/>
                    <a:p>
                      <a:endParaRPr lang="tr-TR"/>
                    </a:p>
                  </a:txBody>
                  <a:tcPr/>
                </a:tc>
                <a:tc>
                  <a:txBody>
                    <a:bodyPr/>
                    <a:lstStyle/>
                    <a:p>
                      <a:pPr algn="l">
                        <a:lnSpc>
                          <a:spcPct val="115000"/>
                        </a:lnSpc>
                        <a:spcAft>
                          <a:spcPts val="1000"/>
                        </a:spcAft>
                      </a:pPr>
                      <a:r>
                        <a:rPr lang="tr-TR" sz="1200">
                          <a:effectLst/>
                        </a:rPr>
                        <a:t>Min-Max</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l">
                        <a:lnSpc>
                          <a:spcPct val="115000"/>
                        </a:lnSpc>
                        <a:spcAft>
                          <a:spcPts val="1000"/>
                        </a:spcAft>
                        <a:tabLst>
                          <a:tab pos="781050" algn="ctr"/>
                        </a:tabLst>
                      </a:pPr>
                      <a:r>
                        <a:rPr lang="tr-TR" sz="1200">
                          <a:effectLst/>
                        </a:rPr>
                        <a:t>Ort±ss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l">
                        <a:lnSpc>
                          <a:spcPct val="115000"/>
                        </a:lnSpc>
                        <a:spcAft>
                          <a:spcPts val="1000"/>
                        </a:spcAft>
                        <a:tabLst>
                          <a:tab pos="781050" algn="ctr"/>
                        </a:tabLst>
                      </a:pPr>
                      <a:r>
                        <a:rPr lang="tr-TR" sz="1200">
                          <a:effectLst/>
                        </a:rPr>
                        <a:t>Min-Max</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l">
                        <a:lnSpc>
                          <a:spcPct val="115000"/>
                        </a:lnSpc>
                        <a:spcAft>
                          <a:spcPts val="1000"/>
                        </a:spcAft>
                        <a:tabLst>
                          <a:tab pos="781050" algn="ctr"/>
                        </a:tabLst>
                      </a:pPr>
                      <a:r>
                        <a:rPr lang="tr-TR" sz="1200">
                          <a:effectLst/>
                        </a:rPr>
                        <a:t>Ort±ss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l">
                        <a:lnSpc>
                          <a:spcPct val="115000"/>
                        </a:lnSpc>
                        <a:spcAft>
                          <a:spcPts val="1000"/>
                        </a:spcAft>
                        <a:tabLst>
                          <a:tab pos="781050" algn="ctr"/>
                        </a:tabLst>
                      </a:pPr>
                      <a:r>
                        <a:rPr lang="tr-TR" sz="1200">
                          <a:effectLst/>
                        </a:rPr>
                        <a:t>Min-Max</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l">
                        <a:lnSpc>
                          <a:spcPct val="115000"/>
                        </a:lnSpc>
                        <a:spcAft>
                          <a:spcPts val="1000"/>
                        </a:spcAft>
                        <a:tabLst>
                          <a:tab pos="781050" algn="ctr"/>
                        </a:tabLst>
                      </a:pPr>
                      <a:r>
                        <a:rPr lang="tr-TR" sz="1200">
                          <a:effectLst/>
                        </a:rPr>
                        <a:t>Ort±ss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l">
                        <a:lnSpc>
                          <a:spcPct val="115000"/>
                        </a:lnSpc>
                        <a:spcAft>
                          <a:spcPts val="1000"/>
                        </a:spcAft>
                        <a:tabLst>
                          <a:tab pos="781050" algn="ctr"/>
                        </a:tabLst>
                      </a:pPr>
                      <a:r>
                        <a:rPr lang="tr-TR" sz="1200">
                          <a:effectLst/>
                        </a:rPr>
                        <a:t>Min-Max</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l">
                        <a:lnSpc>
                          <a:spcPct val="115000"/>
                        </a:lnSpc>
                        <a:spcAft>
                          <a:spcPts val="1000"/>
                        </a:spcAft>
                        <a:tabLst>
                          <a:tab pos="781050" algn="ctr"/>
                        </a:tabLst>
                      </a:pPr>
                      <a:r>
                        <a:rPr lang="tr-TR" sz="1200">
                          <a:effectLst/>
                        </a:rPr>
                        <a:t>Ort±ss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l">
                        <a:lnSpc>
                          <a:spcPct val="115000"/>
                        </a:lnSpc>
                        <a:spcAft>
                          <a:spcPts val="1000"/>
                        </a:spcAft>
                        <a:tabLst>
                          <a:tab pos="781050" algn="ctr"/>
                        </a:tabLst>
                      </a:pPr>
                      <a:r>
                        <a:rPr lang="tr-TR" sz="1200">
                          <a:effectLst/>
                        </a:rPr>
                        <a:t>Min-Max</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l">
                        <a:lnSpc>
                          <a:spcPct val="115000"/>
                        </a:lnSpc>
                        <a:spcAft>
                          <a:spcPts val="1000"/>
                        </a:spcAft>
                        <a:tabLst>
                          <a:tab pos="781050" algn="ctr"/>
                        </a:tabLst>
                      </a:pPr>
                      <a:r>
                        <a:rPr lang="tr-TR" sz="1200">
                          <a:effectLst/>
                        </a:rPr>
                        <a:t>Ort±ss</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l">
                        <a:lnSpc>
                          <a:spcPct val="115000"/>
                        </a:lnSpc>
                        <a:spcAft>
                          <a:spcPts val="1000"/>
                        </a:spcAft>
                        <a:tabLst>
                          <a:tab pos="781050" algn="ctr"/>
                        </a:tabLst>
                      </a:pPr>
                      <a:r>
                        <a:rPr lang="tr-TR" sz="1200">
                          <a:effectLst/>
                        </a:rPr>
                        <a:t>Min-Max</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l">
                        <a:lnSpc>
                          <a:spcPct val="115000"/>
                        </a:lnSpc>
                        <a:spcAft>
                          <a:spcPts val="1000"/>
                        </a:spcAft>
                        <a:tabLst>
                          <a:tab pos="781050" algn="ctr"/>
                        </a:tabLst>
                      </a:pPr>
                      <a:r>
                        <a:rPr lang="tr-TR" sz="1200">
                          <a:effectLst/>
                        </a:rPr>
                        <a:t>Ort±ss</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extLst>
                  <a:ext uri="{0D108BD9-81ED-4DB2-BD59-A6C34878D82A}">
                    <a16:rowId xmlns:a16="http://schemas.microsoft.com/office/drawing/2014/main" val="322505290"/>
                  </a:ext>
                </a:extLst>
              </a:tr>
              <a:tr h="337293">
                <a:tc rowSpan="5">
                  <a:txBody>
                    <a:bodyPr/>
                    <a:lstStyle/>
                    <a:p>
                      <a:pPr algn="l">
                        <a:lnSpc>
                          <a:spcPct val="115000"/>
                        </a:lnSpc>
                        <a:spcAft>
                          <a:spcPts val="1000"/>
                        </a:spcAft>
                      </a:pPr>
                      <a:r>
                        <a:rPr lang="tr-TR" sz="1200">
                          <a:effectLst/>
                        </a:rPr>
                        <a:t>Öğrenim düzeyi</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marR="38100" algn="l">
                        <a:lnSpc>
                          <a:spcPts val="1600"/>
                        </a:lnSpc>
                        <a:spcAft>
                          <a:spcPts val="1000"/>
                        </a:spcAft>
                      </a:pPr>
                      <a:r>
                        <a:rPr lang="tr-TR" sz="1200">
                          <a:effectLst/>
                        </a:rPr>
                        <a:t>Okuryazar/İlkokul</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29-86</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59.83±22.30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7-17</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12.50±4.23</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5-15</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9.33±3.72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6-20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14.33±6.65</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5-17</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11.16±5.38</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5-15</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10.50±3.78</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extLst>
                  <a:ext uri="{0D108BD9-81ED-4DB2-BD59-A6C34878D82A}">
                    <a16:rowId xmlns:a16="http://schemas.microsoft.com/office/drawing/2014/main" val="919103696"/>
                  </a:ext>
                </a:extLst>
              </a:tr>
              <a:tr h="337293">
                <a:tc vMerge="1">
                  <a:txBody>
                    <a:bodyPr/>
                    <a:lstStyle/>
                    <a:p>
                      <a:endParaRPr lang="tr-TR"/>
                    </a:p>
                  </a:txBody>
                  <a:tcPr/>
                </a:tc>
                <a:tc>
                  <a:txBody>
                    <a:bodyPr/>
                    <a:lstStyle/>
                    <a:p>
                      <a:pPr marR="38100" algn="l">
                        <a:lnSpc>
                          <a:spcPts val="1600"/>
                        </a:lnSpc>
                        <a:spcAft>
                          <a:spcPts val="1000"/>
                        </a:spcAft>
                      </a:pPr>
                      <a:r>
                        <a:rPr lang="tr-TR" sz="1200">
                          <a:effectLst/>
                        </a:rPr>
                        <a:t>Ortaokul</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35-93</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52.64±15.00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7-21</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11.50±3.32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5-17</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8.35±3.24</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6-22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dirty="0">
                          <a:effectLst/>
                        </a:rPr>
                        <a:t>11.25±4.90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5-15</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dirty="0">
                          <a:effectLst/>
                        </a:rPr>
                        <a:t>8.92±3.31</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6-17</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11.21±3.26</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extLst>
                  <a:ext uri="{0D108BD9-81ED-4DB2-BD59-A6C34878D82A}">
                    <a16:rowId xmlns:a16="http://schemas.microsoft.com/office/drawing/2014/main" val="639540925"/>
                  </a:ext>
                </a:extLst>
              </a:tr>
              <a:tr h="572276">
                <a:tc vMerge="1">
                  <a:txBody>
                    <a:bodyPr/>
                    <a:lstStyle/>
                    <a:p>
                      <a:endParaRPr lang="tr-TR"/>
                    </a:p>
                  </a:txBody>
                  <a:tcPr/>
                </a:tc>
                <a:tc>
                  <a:txBody>
                    <a:bodyPr/>
                    <a:lstStyle/>
                    <a:p>
                      <a:pPr marR="38100" algn="l">
                        <a:lnSpc>
                          <a:spcPts val="1600"/>
                        </a:lnSpc>
                        <a:spcAft>
                          <a:spcPts val="1000"/>
                        </a:spcAft>
                      </a:pPr>
                      <a:r>
                        <a:rPr lang="tr-TR" sz="1200">
                          <a:effectLst/>
                        </a:rPr>
                        <a:t>Lise</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36-108</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64.88±14.71</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7-26</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12.88±4.00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5-19</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10.71±2.96</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7-24</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l">
                        <a:lnSpc>
                          <a:spcPct val="115000"/>
                        </a:lnSpc>
                        <a:spcAft>
                          <a:spcPts val="1000"/>
                        </a:spcAft>
                      </a:pPr>
                      <a:r>
                        <a:rPr lang="tr-TR" sz="1200">
                          <a:effectLst/>
                        </a:rPr>
                        <a:t>14.59±4.27</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5-20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11.88±4.04</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8-18</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12.76±2.52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extLst>
                  <a:ext uri="{0D108BD9-81ED-4DB2-BD59-A6C34878D82A}">
                    <a16:rowId xmlns:a16="http://schemas.microsoft.com/office/drawing/2014/main" val="3717022676"/>
                  </a:ext>
                </a:extLst>
              </a:tr>
              <a:tr h="337293">
                <a:tc vMerge="1">
                  <a:txBody>
                    <a:bodyPr/>
                    <a:lstStyle/>
                    <a:p>
                      <a:endParaRPr lang="tr-TR"/>
                    </a:p>
                  </a:txBody>
                  <a:tcPr/>
                </a:tc>
                <a:tc>
                  <a:txBody>
                    <a:bodyPr/>
                    <a:lstStyle/>
                    <a:p>
                      <a:pPr marR="38100" algn="l">
                        <a:lnSpc>
                          <a:spcPts val="1600"/>
                        </a:lnSpc>
                        <a:spcAft>
                          <a:spcPts val="1000"/>
                        </a:spcAft>
                      </a:pPr>
                      <a:r>
                        <a:rPr lang="tr-TR" sz="1200">
                          <a:effectLst/>
                        </a:rPr>
                        <a:t>Üniversite</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29-50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58.00±14.87</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7-24</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12.26±4.29</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5-16</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9.33±3.23</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6-23</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12.47±4.36</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5-16</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9.40±3.58</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5-20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a:txBody>
                    <a:bodyPr/>
                    <a:lstStyle/>
                    <a:p>
                      <a:pPr algn="ctr">
                        <a:lnSpc>
                          <a:spcPct val="115000"/>
                        </a:lnSpc>
                        <a:spcAft>
                          <a:spcPts val="1000"/>
                        </a:spcAft>
                      </a:pPr>
                      <a:r>
                        <a:rPr lang="tr-TR" sz="1200">
                          <a:effectLst/>
                        </a:rPr>
                        <a:t>12.85±3.90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extLst>
                  <a:ext uri="{0D108BD9-81ED-4DB2-BD59-A6C34878D82A}">
                    <a16:rowId xmlns:a16="http://schemas.microsoft.com/office/drawing/2014/main" val="2951298107"/>
                  </a:ext>
                </a:extLst>
              </a:tr>
              <a:tr h="337293">
                <a:tc vMerge="1">
                  <a:txBody>
                    <a:bodyPr/>
                    <a:lstStyle/>
                    <a:p>
                      <a:endParaRPr lang="tr-TR"/>
                    </a:p>
                  </a:txBody>
                  <a:tcPr/>
                </a:tc>
                <a:tc>
                  <a:txBody>
                    <a:bodyPr/>
                    <a:lstStyle/>
                    <a:p>
                      <a:pPr marL="38100" marR="38100" algn="l">
                        <a:lnSpc>
                          <a:spcPts val="1600"/>
                        </a:lnSpc>
                        <a:spcAft>
                          <a:spcPts val="1000"/>
                        </a:spcAft>
                      </a:pPr>
                      <a:r>
                        <a:rPr lang="tr-TR"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gridSpan="2">
                  <a:txBody>
                    <a:bodyPr/>
                    <a:lstStyle/>
                    <a:p>
                      <a:pPr algn="ctr">
                        <a:lnSpc>
                          <a:spcPct val="115000"/>
                        </a:lnSpc>
                        <a:spcAft>
                          <a:spcPts val="1000"/>
                        </a:spcAft>
                      </a:pPr>
                      <a:r>
                        <a:rPr lang="tr-TR" sz="1200" b="1" dirty="0">
                          <a:effectLst/>
                        </a:rPr>
                        <a:t>P= 0.025   </a:t>
                      </a:r>
                      <a:r>
                        <a:rPr lang="en-GB" sz="1200" b="1" dirty="0">
                          <a:effectLst/>
                        </a:rPr>
                        <a:t>X</a:t>
                      </a:r>
                      <a:r>
                        <a:rPr lang="en-GB" sz="1200" b="1" baseline="30000" dirty="0">
                          <a:effectLst/>
                        </a:rPr>
                        <a:t>2</a:t>
                      </a:r>
                      <a:r>
                        <a:rPr lang="en-GB" sz="1200" b="1" dirty="0">
                          <a:effectLst/>
                        </a:rPr>
                        <a:t>=</a:t>
                      </a:r>
                      <a:r>
                        <a:rPr lang="tr-TR" sz="1200" b="1" dirty="0">
                          <a:effectLst/>
                        </a:rPr>
                        <a:t>9.343</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hMerge="1">
                  <a:txBody>
                    <a:bodyPr/>
                    <a:lstStyle/>
                    <a:p>
                      <a:endParaRPr lang="tr-TR"/>
                    </a:p>
                  </a:txBody>
                  <a:tcPr/>
                </a:tc>
                <a:tc gridSpan="2">
                  <a:txBody>
                    <a:bodyPr/>
                    <a:lstStyle/>
                    <a:p>
                      <a:pPr algn="ctr">
                        <a:lnSpc>
                          <a:spcPct val="115000"/>
                        </a:lnSpc>
                        <a:spcAft>
                          <a:spcPts val="1000"/>
                        </a:spcAft>
                      </a:pPr>
                      <a:r>
                        <a:rPr lang="tr-TR" sz="1200">
                          <a:effectLst/>
                        </a:rPr>
                        <a:t>P= .595   </a:t>
                      </a:r>
                      <a:r>
                        <a:rPr lang="en-GB" sz="1200">
                          <a:effectLst/>
                        </a:rPr>
                        <a:t>X</a:t>
                      </a:r>
                      <a:r>
                        <a:rPr lang="en-GB" sz="1200" baseline="30000">
                          <a:effectLst/>
                        </a:rPr>
                        <a:t>2</a:t>
                      </a:r>
                      <a:r>
                        <a:rPr lang="en-GB" sz="1200">
                          <a:effectLst/>
                        </a:rPr>
                        <a:t>=</a:t>
                      </a:r>
                      <a:r>
                        <a:rPr lang="tr-TR" sz="1200">
                          <a:effectLst/>
                        </a:rPr>
                        <a:t>1.891</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hMerge="1">
                  <a:txBody>
                    <a:bodyPr/>
                    <a:lstStyle/>
                    <a:p>
                      <a:endParaRPr lang="tr-TR"/>
                    </a:p>
                  </a:txBody>
                  <a:tcPr/>
                </a:tc>
                <a:tc gridSpan="2">
                  <a:txBody>
                    <a:bodyPr/>
                    <a:lstStyle/>
                    <a:p>
                      <a:pPr algn="ctr">
                        <a:lnSpc>
                          <a:spcPct val="115000"/>
                        </a:lnSpc>
                        <a:spcAft>
                          <a:spcPts val="1000"/>
                        </a:spcAft>
                      </a:pPr>
                      <a:r>
                        <a:rPr lang="tr-TR" sz="1200" b="1">
                          <a:effectLst/>
                        </a:rPr>
                        <a:t>P=.031    </a:t>
                      </a:r>
                      <a:r>
                        <a:rPr lang="en-GB" sz="1200" b="1">
                          <a:effectLst/>
                        </a:rPr>
                        <a:t>X</a:t>
                      </a:r>
                      <a:r>
                        <a:rPr lang="en-GB" sz="1200" b="1" baseline="30000">
                          <a:effectLst/>
                        </a:rPr>
                        <a:t>2</a:t>
                      </a:r>
                      <a:r>
                        <a:rPr lang="en-GB" sz="1200" b="1">
                          <a:effectLst/>
                        </a:rPr>
                        <a:t>=</a:t>
                      </a:r>
                      <a:r>
                        <a:rPr lang="tr-TR" sz="1200" b="1">
                          <a:effectLst/>
                        </a:rPr>
                        <a:t>8.847</a:t>
                      </a:r>
                      <a:endParaRPr lang="tr-TR" sz="1200" b="1">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hMerge="1">
                  <a:txBody>
                    <a:bodyPr/>
                    <a:lstStyle/>
                    <a:p>
                      <a:endParaRPr lang="tr-TR"/>
                    </a:p>
                  </a:txBody>
                  <a:tcPr/>
                </a:tc>
                <a:tc gridSpan="2">
                  <a:txBody>
                    <a:bodyPr/>
                    <a:lstStyle/>
                    <a:p>
                      <a:pPr algn="ctr">
                        <a:lnSpc>
                          <a:spcPct val="115000"/>
                        </a:lnSpc>
                        <a:spcAft>
                          <a:spcPts val="1000"/>
                        </a:spcAft>
                      </a:pPr>
                      <a:r>
                        <a:rPr lang="tr-TR" sz="1200" b="1" dirty="0">
                          <a:effectLst/>
                        </a:rPr>
                        <a:t>P=0 .043   </a:t>
                      </a:r>
                      <a:r>
                        <a:rPr lang="en-GB" sz="1200" b="1" dirty="0">
                          <a:effectLst/>
                        </a:rPr>
                        <a:t>X</a:t>
                      </a:r>
                      <a:r>
                        <a:rPr lang="en-GB" sz="1200" b="1" baseline="30000" dirty="0">
                          <a:effectLst/>
                        </a:rPr>
                        <a:t>2</a:t>
                      </a:r>
                      <a:r>
                        <a:rPr lang="en-GB" sz="1200" b="1" dirty="0">
                          <a:effectLst/>
                        </a:rPr>
                        <a:t>=</a:t>
                      </a:r>
                      <a:r>
                        <a:rPr lang="tr-TR" sz="1200" b="1" dirty="0">
                          <a:effectLst/>
                        </a:rPr>
                        <a:t>8.157</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hMerge="1">
                  <a:txBody>
                    <a:bodyPr/>
                    <a:lstStyle/>
                    <a:p>
                      <a:endParaRPr lang="tr-TR"/>
                    </a:p>
                  </a:txBody>
                  <a:tcPr/>
                </a:tc>
                <a:tc gridSpan="2">
                  <a:txBody>
                    <a:bodyPr/>
                    <a:lstStyle/>
                    <a:p>
                      <a:pPr algn="ctr">
                        <a:lnSpc>
                          <a:spcPct val="115000"/>
                        </a:lnSpc>
                        <a:spcAft>
                          <a:spcPts val="1000"/>
                        </a:spcAft>
                      </a:pPr>
                      <a:r>
                        <a:rPr lang="tr-TR" sz="1200" b="1" dirty="0">
                          <a:effectLst/>
                        </a:rPr>
                        <a:t>P= 0.020   </a:t>
                      </a:r>
                      <a:r>
                        <a:rPr lang="en-GB" sz="1200" b="1" dirty="0">
                          <a:effectLst/>
                        </a:rPr>
                        <a:t>X</a:t>
                      </a:r>
                      <a:r>
                        <a:rPr lang="en-GB" sz="1200" b="1" baseline="30000" dirty="0">
                          <a:effectLst/>
                        </a:rPr>
                        <a:t>2</a:t>
                      </a:r>
                      <a:r>
                        <a:rPr lang="en-GB" sz="1200" b="1" dirty="0">
                          <a:effectLst/>
                        </a:rPr>
                        <a:t>=</a:t>
                      </a:r>
                      <a:r>
                        <a:rPr lang="tr-TR" sz="1200" b="1" dirty="0">
                          <a:effectLst/>
                        </a:rPr>
                        <a:t>9.856</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hMerge="1">
                  <a:txBody>
                    <a:bodyPr/>
                    <a:lstStyle/>
                    <a:p>
                      <a:endParaRPr lang="tr-TR"/>
                    </a:p>
                  </a:txBody>
                  <a:tcPr/>
                </a:tc>
                <a:tc gridSpan="2">
                  <a:txBody>
                    <a:bodyPr/>
                    <a:lstStyle/>
                    <a:p>
                      <a:pPr algn="ctr">
                        <a:lnSpc>
                          <a:spcPct val="115000"/>
                        </a:lnSpc>
                        <a:spcAft>
                          <a:spcPts val="1000"/>
                        </a:spcAft>
                      </a:pPr>
                      <a:r>
                        <a:rPr lang="tr-TR" sz="1200" dirty="0">
                          <a:effectLst/>
                        </a:rPr>
                        <a:t>P=0.222 </a:t>
                      </a:r>
                      <a:r>
                        <a:rPr lang="en-GB" sz="1200" dirty="0">
                          <a:effectLst/>
                        </a:rPr>
                        <a:t>X</a:t>
                      </a:r>
                      <a:r>
                        <a:rPr lang="en-GB" sz="1200" baseline="30000" dirty="0">
                          <a:effectLst/>
                        </a:rPr>
                        <a:t>2</a:t>
                      </a:r>
                      <a:r>
                        <a:rPr lang="en-GB" sz="1200" dirty="0">
                          <a:effectLst/>
                        </a:rPr>
                        <a:t>=</a:t>
                      </a:r>
                      <a:r>
                        <a:rPr lang="tr-TR" sz="1200" dirty="0">
                          <a:effectLst/>
                        </a:rPr>
                        <a:t>4.391</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682" marR="68682" marT="0" marB="0"/>
                </a:tc>
                <a:tc hMerge="1">
                  <a:txBody>
                    <a:bodyPr/>
                    <a:lstStyle/>
                    <a:p>
                      <a:endParaRPr lang="tr-TR"/>
                    </a:p>
                  </a:txBody>
                  <a:tcPr/>
                </a:tc>
                <a:extLst>
                  <a:ext uri="{0D108BD9-81ED-4DB2-BD59-A6C34878D82A}">
                    <a16:rowId xmlns:a16="http://schemas.microsoft.com/office/drawing/2014/main" val="183277231"/>
                  </a:ext>
                </a:extLst>
              </a:tr>
            </a:tbl>
          </a:graphicData>
        </a:graphic>
      </p:graphicFrame>
    </p:spTree>
    <p:extLst>
      <p:ext uri="{BB962C8B-B14F-4D97-AF65-F5344CB8AC3E}">
        <p14:creationId xmlns:p14="http://schemas.microsoft.com/office/powerpoint/2010/main" val="3778027602"/>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A474011-A49D-4C7A-BF41-0ACD0A2693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6D72081E-AD41-4FBB-B02B-698A68DBC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16248AD-805F-41BF-9B57-FC53E5B32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1" name="Rectangle 20">
            <a:extLst>
              <a:ext uri="{FF2B5EF4-FFF2-40B4-BE49-F238E27FC236}">
                <a16:creationId xmlns:a16="http://schemas.microsoft.com/office/drawing/2014/main" id="{1F82758F-B2B3-4F0A-BB90-4BFFEDD16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Metin kutusu 8">
            <a:extLst>
              <a:ext uri="{FF2B5EF4-FFF2-40B4-BE49-F238E27FC236}">
                <a16:creationId xmlns:a16="http://schemas.microsoft.com/office/drawing/2014/main" id="{7C7434A7-A79A-1679-F425-82569FA65CE6}"/>
              </a:ext>
            </a:extLst>
          </p:cNvPr>
          <p:cNvSpPr txBox="1"/>
          <p:nvPr/>
        </p:nvSpPr>
        <p:spPr>
          <a:xfrm>
            <a:off x="1330373" y="4782428"/>
            <a:ext cx="10027669" cy="1463040"/>
          </a:xfrm>
          <a:prstGeom prst="rect">
            <a:avLst/>
          </a:prstGeom>
        </p:spPr>
        <p:txBody>
          <a:bodyPr vert="horz" lIns="91440" tIns="45720" rIns="91440" bIns="45720" rtlCol="0" anchor="ctr">
            <a:normAutofit/>
          </a:bodyPr>
          <a:lstStyle/>
          <a:p>
            <a:pPr indent="-228600">
              <a:lnSpc>
                <a:spcPct val="90000"/>
              </a:lnSpc>
              <a:spcAft>
                <a:spcPts val="1000"/>
              </a:spcAft>
              <a:buFont typeface="Arial" panose="020B0604020202020204" pitchFamily="34" charset="0"/>
              <a:buChar char="•"/>
            </a:pPr>
            <a:r>
              <a:rPr lang="en-US" sz="2000" dirty="0" err="1">
                <a:effectLst/>
              </a:rPr>
              <a:t>Hastalığın</a:t>
            </a:r>
            <a:r>
              <a:rPr lang="en-US" sz="2000" dirty="0">
                <a:effectLst/>
              </a:rPr>
              <a:t> </a:t>
            </a:r>
            <a:r>
              <a:rPr lang="en-US" sz="2000" dirty="0" err="1">
                <a:effectLst/>
              </a:rPr>
              <a:t>aile</a:t>
            </a:r>
            <a:r>
              <a:rPr lang="en-US" sz="2000" dirty="0">
                <a:effectLst/>
              </a:rPr>
              <a:t> </a:t>
            </a:r>
            <a:r>
              <a:rPr lang="en-US" sz="2000" dirty="0" err="1">
                <a:effectLst/>
              </a:rPr>
              <a:t>yaşamını</a:t>
            </a:r>
            <a:r>
              <a:rPr lang="en-US" sz="2000" dirty="0">
                <a:effectLst/>
              </a:rPr>
              <a:t> </a:t>
            </a:r>
            <a:r>
              <a:rPr lang="en-US" sz="2000" dirty="0" err="1">
                <a:effectLst/>
              </a:rPr>
              <a:t>etkilenme</a:t>
            </a:r>
            <a:r>
              <a:rPr lang="en-US" sz="2000" dirty="0">
                <a:effectLst/>
              </a:rPr>
              <a:t> </a:t>
            </a:r>
            <a:r>
              <a:rPr lang="en-US" sz="2000" dirty="0" err="1">
                <a:effectLst/>
              </a:rPr>
              <a:t>durumuna</a:t>
            </a:r>
            <a:r>
              <a:rPr lang="en-US" sz="2000" dirty="0">
                <a:effectLst/>
              </a:rPr>
              <a:t> </a:t>
            </a:r>
            <a:r>
              <a:rPr lang="en-US" sz="2000" dirty="0" err="1">
                <a:effectLst/>
              </a:rPr>
              <a:t>bakıldığında</a:t>
            </a:r>
            <a:r>
              <a:rPr lang="en-US" sz="2000" dirty="0">
                <a:effectLst/>
              </a:rPr>
              <a:t>; </a:t>
            </a:r>
            <a:r>
              <a:rPr lang="en-US" sz="2000" dirty="0" err="1">
                <a:effectLst/>
              </a:rPr>
              <a:t>hastalığı</a:t>
            </a:r>
            <a:r>
              <a:rPr lang="en-US" sz="2000" dirty="0">
                <a:effectLst/>
              </a:rPr>
              <a:t> </a:t>
            </a:r>
            <a:r>
              <a:rPr lang="en-US" sz="2000" dirty="0" err="1">
                <a:effectLst/>
              </a:rPr>
              <a:t>aile</a:t>
            </a:r>
            <a:r>
              <a:rPr lang="en-US" sz="2000" dirty="0">
                <a:effectLst/>
              </a:rPr>
              <a:t> </a:t>
            </a:r>
            <a:r>
              <a:rPr lang="en-US" sz="2000" dirty="0" err="1">
                <a:effectLst/>
              </a:rPr>
              <a:t>yaşamını</a:t>
            </a:r>
            <a:r>
              <a:rPr lang="en-US" sz="2000" dirty="0">
                <a:effectLst/>
              </a:rPr>
              <a:t> </a:t>
            </a:r>
            <a:r>
              <a:rPr lang="en-US" sz="2000" dirty="0" err="1">
                <a:effectLst/>
              </a:rPr>
              <a:t>etkileyen</a:t>
            </a:r>
            <a:r>
              <a:rPr lang="en-US" sz="2000" dirty="0">
                <a:effectLst/>
              </a:rPr>
              <a:t> </a:t>
            </a:r>
            <a:r>
              <a:rPr lang="en-US" sz="2000" dirty="0" err="1">
                <a:effectLst/>
              </a:rPr>
              <a:t>kişilerin</a:t>
            </a:r>
            <a:r>
              <a:rPr lang="en-US" sz="2000" dirty="0">
                <a:effectLst/>
              </a:rPr>
              <a:t> </a:t>
            </a:r>
            <a:r>
              <a:rPr lang="en-US" sz="2000" dirty="0" err="1">
                <a:effectLst/>
              </a:rPr>
              <a:t>daha</a:t>
            </a:r>
            <a:r>
              <a:rPr lang="en-US" sz="2000" dirty="0">
                <a:effectLst/>
              </a:rPr>
              <a:t> </a:t>
            </a:r>
            <a:r>
              <a:rPr lang="en-US" sz="2000" dirty="0" err="1">
                <a:effectLst/>
              </a:rPr>
              <a:t>çok</a:t>
            </a:r>
            <a:r>
              <a:rPr lang="en-US" sz="2000" dirty="0">
                <a:effectLst/>
              </a:rPr>
              <a:t> </a:t>
            </a:r>
            <a:r>
              <a:rPr lang="en-US" sz="2000" dirty="0" err="1">
                <a:effectLst/>
              </a:rPr>
              <a:t>İçselleştirilmiş</a:t>
            </a:r>
            <a:r>
              <a:rPr lang="en-US" sz="2000" dirty="0">
                <a:effectLst/>
              </a:rPr>
              <a:t> </a:t>
            </a:r>
            <a:r>
              <a:rPr lang="en-US" sz="2000" dirty="0" err="1">
                <a:effectLst/>
              </a:rPr>
              <a:t>Damgalanma</a:t>
            </a:r>
            <a:r>
              <a:rPr lang="en-US" sz="2000" dirty="0">
                <a:effectLst/>
              </a:rPr>
              <a:t> </a:t>
            </a:r>
            <a:r>
              <a:rPr lang="en-US" sz="2000" dirty="0" err="1">
                <a:effectLst/>
              </a:rPr>
              <a:t>yaşamaktadır</a:t>
            </a:r>
            <a:r>
              <a:rPr lang="en-US" sz="2000" dirty="0">
                <a:effectLst/>
              </a:rPr>
              <a:t>. </a:t>
            </a:r>
          </a:p>
          <a:p>
            <a:pPr indent="-228600">
              <a:lnSpc>
                <a:spcPct val="90000"/>
              </a:lnSpc>
              <a:spcAft>
                <a:spcPts val="1000"/>
              </a:spcAft>
              <a:buFont typeface="Arial" panose="020B0604020202020204" pitchFamily="34" charset="0"/>
              <a:buChar char="•"/>
            </a:pPr>
            <a:r>
              <a:rPr lang="en-US" sz="2000" dirty="0">
                <a:effectLst/>
              </a:rPr>
              <a:t>Bu </a:t>
            </a:r>
            <a:r>
              <a:rPr lang="en-US" sz="2000" dirty="0" err="1">
                <a:effectLst/>
              </a:rPr>
              <a:t>bireyler</a:t>
            </a:r>
            <a:r>
              <a:rPr lang="en-US" sz="2000" dirty="0">
                <a:effectLst/>
              </a:rPr>
              <a:t> </a:t>
            </a:r>
            <a:r>
              <a:rPr lang="en-US" sz="2000" dirty="0" err="1">
                <a:effectLst/>
              </a:rPr>
              <a:t>Ayrımcılığa</a:t>
            </a:r>
            <a:r>
              <a:rPr lang="en-US" sz="2000" dirty="0">
                <a:effectLst/>
              </a:rPr>
              <a:t> </a:t>
            </a:r>
            <a:r>
              <a:rPr lang="en-US" sz="2000" dirty="0" err="1">
                <a:effectLst/>
              </a:rPr>
              <a:t>maruz</a:t>
            </a:r>
            <a:r>
              <a:rPr lang="en-US" sz="2000" dirty="0">
                <a:effectLst/>
              </a:rPr>
              <a:t> </a:t>
            </a:r>
            <a:r>
              <a:rPr lang="en-US" sz="2000" dirty="0" err="1">
                <a:effectLst/>
              </a:rPr>
              <a:t>kaldıklarını</a:t>
            </a:r>
            <a:r>
              <a:rPr lang="en-US" sz="2000" dirty="0">
                <a:effectLst/>
              </a:rPr>
              <a:t> </a:t>
            </a:r>
            <a:r>
              <a:rPr lang="en-US" sz="2000" dirty="0" err="1">
                <a:effectLst/>
              </a:rPr>
              <a:t>daha</a:t>
            </a:r>
            <a:r>
              <a:rPr lang="en-US" sz="2000" dirty="0">
                <a:effectLst/>
              </a:rPr>
              <a:t> </a:t>
            </a:r>
            <a:r>
              <a:rPr lang="en-US" sz="2000" dirty="0" err="1">
                <a:effectLst/>
              </a:rPr>
              <a:t>çok</a:t>
            </a:r>
            <a:r>
              <a:rPr lang="en-US" sz="2000" dirty="0">
                <a:effectLst/>
              </a:rPr>
              <a:t> fark </a:t>
            </a:r>
            <a:r>
              <a:rPr lang="en-US" sz="2000" dirty="0" err="1">
                <a:effectLst/>
              </a:rPr>
              <a:t>edip</a:t>
            </a:r>
            <a:r>
              <a:rPr lang="en-US" sz="2000" dirty="0">
                <a:effectLst/>
              </a:rPr>
              <a:t> </a:t>
            </a:r>
            <a:r>
              <a:rPr lang="en-US" sz="2000" dirty="0" err="1">
                <a:effectLst/>
              </a:rPr>
              <a:t>kendilerini</a:t>
            </a:r>
            <a:r>
              <a:rPr lang="en-US" sz="2000" dirty="0">
                <a:effectLst/>
              </a:rPr>
              <a:t> </a:t>
            </a:r>
            <a:r>
              <a:rPr lang="en-US" sz="2000" dirty="0" err="1">
                <a:effectLst/>
              </a:rPr>
              <a:t>toplumdan</a:t>
            </a:r>
            <a:r>
              <a:rPr lang="en-US" sz="2000" dirty="0">
                <a:effectLst/>
              </a:rPr>
              <a:t> </a:t>
            </a:r>
            <a:r>
              <a:rPr lang="en-US" sz="2000" dirty="0" err="1">
                <a:effectLst/>
              </a:rPr>
              <a:t>daha</a:t>
            </a:r>
            <a:r>
              <a:rPr lang="en-US" sz="2000" dirty="0">
                <a:effectLst/>
              </a:rPr>
              <a:t> </a:t>
            </a:r>
            <a:r>
              <a:rPr lang="en-US" sz="2000" dirty="0" err="1">
                <a:effectLst/>
              </a:rPr>
              <a:t>çok</a:t>
            </a:r>
            <a:r>
              <a:rPr lang="en-US" sz="2000" dirty="0">
                <a:effectLst/>
              </a:rPr>
              <a:t> </a:t>
            </a:r>
            <a:r>
              <a:rPr lang="en-US" sz="2000" dirty="0" err="1">
                <a:effectLst/>
              </a:rPr>
              <a:t>izole</a:t>
            </a:r>
            <a:r>
              <a:rPr lang="en-US" sz="2000" dirty="0">
                <a:effectLst/>
              </a:rPr>
              <a:t> </a:t>
            </a:r>
            <a:r>
              <a:rPr lang="en-US" sz="2000" dirty="0" err="1">
                <a:effectLst/>
              </a:rPr>
              <a:t>etmektedir</a:t>
            </a:r>
            <a:r>
              <a:rPr lang="en-US" sz="2000" dirty="0">
                <a:effectLst/>
              </a:rPr>
              <a:t>. </a:t>
            </a:r>
          </a:p>
        </p:txBody>
      </p:sp>
      <p:graphicFrame>
        <p:nvGraphicFramePr>
          <p:cNvPr id="10" name="Tablo 9">
            <a:extLst>
              <a:ext uri="{FF2B5EF4-FFF2-40B4-BE49-F238E27FC236}">
                <a16:creationId xmlns:a16="http://schemas.microsoft.com/office/drawing/2014/main" id="{83F23F4E-DC3D-B695-E38E-979611AFEAFA}"/>
              </a:ext>
            </a:extLst>
          </p:cNvPr>
          <p:cNvGraphicFramePr>
            <a:graphicFrameLocks noGrp="1"/>
          </p:cNvGraphicFramePr>
          <p:nvPr>
            <p:extLst>
              <p:ext uri="{D42A27DB-BD31-4B8C-83A1-F6EECF244321}">
                <p14:modId xmlns:p14="http://schemas.microsoft.com/office/powerpoint/2010/main" val="548586919"/>
              </p:ext>
            </p:extLst>
          </p:nvPr>
        </p:nvGraphicFramePr>
        <p:xfrm>
          <a:off x="554416" y="1598720"/>
          <a:ext cx="11164831" cy="3024762"/>
        </p:xfrm>
        <a:graphic>
          <a:graphicData uri="http://schemas.openxmlformats.org/drawingml/2006/table">
            <a:tbl>
              <a:tblPr firstRow="1" firstCol="1" bandRow="1">
                <a:tableStyleId>{5C22544A-7EE6-4342-B048-85BDC9FD1C3A}</a:tableStyleId>
              </a:tblPr>
              <a:tblGrid>
                <a:gridCol w="1430482">
                  <a:extLst>
                    <a:ext uri="{9D8B030D-6E8A-4147-A177-3AD203B41FA5}">
                      <a16:colId xmlns:a16="http://schemas.microsoft.com/office/drawing/2014/main" val="1577893067"/>
                    </a:ext>
                  </a:extLst>
                </a:gridCol>
                <a:gridCol w="727613">
                  <a:extLst>
                    <a:ext uri="{9D8B030D-6E8A-4147-A177-3AD203B41FA5}">
                      <a16:colId xmlns:a16="http://schemas.microsoft.com/office/drawing/2014/main" val="4007271185"/>
                    </a:ext>
                  </a:extLst>
                </a:gridCol>
                <a:gridCol w="414872">
                  <a:extLst>
                    <a:ext uri="{9D8B030D-6E8A-4147-A177-3AD203B41FA5}">
                      <a16:colId xmlns:a16="http://schemas.microsoft.com/office/drawing/2014/main" val="283049065"/>
                    </a:ext>
                  </a:extLst>
                </a:gridCol>
                <a:gridCol w="1037592">
                  <a:extLst>
                    <a:ext uri="{9D8B030D-6E8A-4147-A177-3AD203B41FA5}">
                      <a16:colId xmlns:a16="http://schemas.microsoft.com/office/drawing/2014/main" val="2397043144"/>
                    </a:ext>
                  </a:extLst>
                </a:gridCol>
                <a:gridCol w="427296">
                  <a:extLst>
                    <a:ext uri="{9D8B030D-6E8A-4147-A177-3AD203B41FA5}">
                      <a16:colId xmlns:a16="http://schemas.microsoft.com/office/drawing/2014/main" val="1393872441"/>
                    </a:ext>
                  </a:extLst>
                </a:gridCol>
                <a:gridCol w="1037592">
                  <a:extLst>
                    <a:ext uri="{9D8B030D-6E8A-4147-A177-3AD203B41FA5}">
                      <a16:colId xmlns:a16="http://schemas.microsoft.com/office/drawing/2014/main" val="3164181232"/>
                    </a:ext>
                  </a:extLst>
                </a:gridCol>
                <a:gridCol w="427296">
                  <a:extLst>
                    <a:ext uri="{9D8B030D-6E8A-4147-A177-3AD203B41FA5}">
                      <a16:colId xmlns:a16="http://schemas.microsoft.com/office/drawing/2014/main" val="478880712"/>
                    </a:ext>
                  </a:extLst>
                </a:gridCol>
                <a:gridCol w="1037592">
                  <a:extLst>
                    <a:ext uri="{9D8B030D-6E8A-4147-A177-3AD203B41FA5}">
                      <a16:colId xmlns:a16="http://schemas.microsoft.com/office/drawing/2014/main" val="4218534663"/>
                    </a:ext>
                  </a:extLst>
                </a:gridCol>
                <a:gridCol w="427296">
                  <a:extLst>
                    <a:ext uri="{9D8B030D-6E8A-4147-A177-3AD203B41FA5}">
                      <a16:colId xmlns:a16="http://schemas.microsoft.com/office/drawing/2014/main" val="281695502"/>
                    </a:ext>
                  </a:extLst>
                </a:gridCol>
                <a:gridCol w="1037592">
                  <a:extLst>
                    <a:ext uri="{9D8B030D-6E8A-4147-A177-3AD203B41FA5}">
                      <a16:colId xmlns:a16="http://schemas.microsoft.com/office/drawing/2014/main" val="1498682366"/>
                    </a:ext>
                  </a:extLst>
                </a:gridCol>
                <a:gridCol w="427296">
                  <a:extLst>
                    <a:ext uri="{9D8B030D-6E8A-4147-A177-3AD203B41FA5}">
                      <a16:colId xmlns:a16="http://schemas.microsoft.com/office/drawing/2014/main" val="4027002138"/>
                    </a:ext>
                  </a:extLst>
                </a:gridCol>
                <a:gridCol w="1037592">
                  <a:extLst>
                    <a:ext uri="{9D8B030D-6E8A-4147-A177-3AD203B41FA5}">
                      <a16:colId xmlns:a16="http://schemas.microsoft.com/office/drawing/2014/main" val="3465574177"/>
                    </a:ext>
                  </a:extLst>
                </a:gridCol>
                <a:gridCol w="657128">
                  <a:extLst>
                    <a:ext uri="{9D8B030D-6E8A-4147-A177-3AD203B41FA5}">
                      <a16:colId xmlns:a16="http://schemas.microsoft.com/office/drawing/2014/main" val="721938583"/>
                    </a:ext>
                  </a:extLst>
                </a:gridCol>
                <a:gridCol w="1037592">
                  <a:extLst>
                    <a:ext uri="{9D8B030D-6E8A-4147-A177-3AD203B41FA5}">
                      <a16:colId xmlns:a16="http://schemas.microsoft.com/office/drawing/2014/main" val="352199671"/>
                    </a:ext>
                  </a:extLst>
                </a:gridCol>
              </a:tblGrid>
              <a:tr h="1267873">
                <a:tc rowSpan="2" gridSpan="2">
                  <a:txBody>
                    <a:bodyPr/>
                    <a:lstStyle/>
                    <a:p>
                      <a:pPr marL="38100" marR="38100">
                        <a:lnSpc>
                          <a:spcPts val="1600"/>
                        </a:lnSpc>
                        <a:spcAft>
                          <a:spcPts val="1000"/>
                        </a:spcAft>
                      </a:pPr>
                      <a:r>
                        <a:rPr lang="tr-TR" sz="1200" dirty="0">
                          <a:effectLst/>
                        </a:rPr>
                        <a:t>Değişkenler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rowSpan="2" hMerge="1">
                  <a:txBody>
                    <a:bodyPr/>
                    <a:lstStyle/>
                    <a:p>
                      <a:endParaRPr lang="tr-TR"/>
                    </a:p>
                  </a:txBody>
                  <a:tcPr/>
                </a:tc>
                <a:tc gridSpan="2">
                  <a:txBody>
                    <a:bodyPr/>
                    <a:lstStyle/>
                    <a:p>
                      <a:pPr marL="38100" marR="38100">
                        <a:lnSpc>
                          <a:spcPts val="1600"/>
                        </a:lnSpc>
                        <a:spcAft>
                          <a:spcPts val="1000"/>
                        </a:spcAft>
                      </a:pPr>
                      <a:r>
                        <a:rPr lang="tr-TR" sz="1200">
                          <a:effectLst/>
                        </a:rPr>
                        <a:t>Psoriasiste İçselleştirilmiş Damgalanma Ölçeği Toplam puanı</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hMerge="1">
                  <a:txBody>
                    <a:bodyPr/>
                    <a:lstStyle/>
                    <a:p>
                      <a:endParaRPr lang="tr-TR"/>
                    </a:p>
                  </a:txBody>
                  <a:tcPr/>
                </a:tc>
                <a:tc gridSpan="2">
                  <a:txBody>
                    <a:bodyPr/>
                    <a:lstStyle/>
                    <a:p>
                      <a:pPr marL="38100" marR="38100">
                        <a:lnSpc>
                          <a:spcPts val="1600"/>
                        </a:lnSpc>
                        <a:spcAft>
                          <a:spcPts val="1000"/>
                        </a:spcAft>
                      </a:pPr>
                      <a:r>
                        <a:rPr lang="tr-TR" sz="1200">
                          <a:effectLst/>
                        </a:rPr>
                        <a:t>Psoriasiste İçselleştirilmiş Damgalanma Ölçeği Kalıpların Onaylanması Alt Boyut Puanı</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hMerge="1">
                  <a:txBody>
                    <a:bodyPr/>
                    <a:lstStyle/>
                    <a:p>
                      <a:endParaRPr lang="tr-TR"/>
                    </a:p>
                  </a:txBody>
                  <a:tcPr/>
                </a:tc>
                <a:tc gridSpan="2">
                  <a:txBody>
                    <a:bodyPr/>
                    <a:lstStyle/>
                    <a:p>
                      <a:pPr marL="38100" marR="38100">
                        <a:lnSpc>
                          <a:spcPts val="1600"/>
                        </a:lnSpc>
                        <a:spcAft>
                          <a:spcPts val="1000"/>
                        </a:spcAft>
                      </a:pPr>
                      <a:r>
                        <a:rPr lang="tr-TR" sz="1200">
                          <a:effectLst/>
                        </a:rPr>
                        <a:t>Psoriasiste İçselleştirilmiş Damgalanma Ölçeği Algılanan Ayrımcılık Alt Boyut Puanı</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hMerge="1">
                  <a:txBody>
                    <a:bodyPr/>
                    <a:lstStyle/>
                    <a:p>
                      <a:endParaRPr lang="tr-TR"/>
                    </a:p>
                  </a:txBody>
                  <a:tcPr/>
                </a:tc>
                <a:tc gridSpan="2">
                  <a:txBody>
                    <a:bodyPr/>
                    <a:lstStyle/>
                    <a:p>
                      <a:pPr marL="38100" marR="38100">
                        <a:lnSpc>
                          <a:spcPts val="1600"/>
                        </a:lnSpc>
                        <a:spcAft>
                          <a:spcPts val="1000"/>
                        </a:spcAft>
                      </a:pPr>
                      <a:r>
                        <a:rPr lang="tr-TR" sz="1200">
                          <a:effectLst/>
                        </a:rPr>
                        <a:t>Psoriasiste İçselleştirilmiş Damgalanma Ölçeği Ölçek Yabancılaşma Alt Boyut Puanı</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hMerge="1">
                  <a:txBody>
                    <a:bodyPr/>
                    <a:lstStyle/>
                    <a:p>
                      <a:endParaRPr lang="tr-TR"/>
                    </a:p>
                  </a:txBody>
                  <a:tcPr/>
                </a:tc>
                <a:tc gridSpan="2">
                  <a:txBody>
                    <a:bodyPr/>
                    <a:lstStyle/>
                    <a:p>
                      <a:pPr marL="38100" marR="38100">
                        <a:lnSpc>
                          <a:spcPts val="1600"/>
                        </a:lnSpc>
                        <a:spcAft>
                          <a:spcPts val="1000"/>
                        </a:spcAft>
                      </a:pPr>
                      <a:r>
                        <a:rPr lang="tr-TR" sz="1200">
                          <a:effectLst/>
                        </a:rPr>
                        <a:t>Psoriasiste İçselleştirilmiş Damgalanma Ölçeği Sosyal Geri Çekilme Alt Boyut Puanı</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hMerge="1">
                  <a:txBody>
                    <a:bodyPr/>
                    <a:lstStyle/>
                    <a:p>
                      <a:endParaRPr lang="tr-TR"/>
                    </a:p>
                  </a:txBody>
                  <a:tcPr/>
                </a:tc>
                <a:tc gridSpan="2">
                  <a:txBody>
                    <a:bodyPr/>
                    <a:lstStyle/>
                    <a:p>
                      <a:pPr marL="38100" marR="38100">
                        <a:lnSpc>
                          <a:spcPts val="1600"/>
                        </a:lnSpc>
                        <a:spcAft>
                          <a:spcPts val="1000"/>
                        </a:spcAft>
                      </a:pPr>
                      <a:r>
                        <a:rPr lang="tr-TR" sz="1200">
                          <a:effectLst/>
                        </a:rPr>
                        <a:t>Psoriasiste İçselleştirilmiş Damgalanma Ölçeği Damgalanmaya Karşı Direnç Puanı Alt Boyut Puanı</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hMerge="1">
                  <a:txBody>
                    <a:bodyPr/>
                    <a:lstStyle/>
                    <a:p>
                      <a:endParaRPr lang="tr-TR"/>
                    </a:p>
                  </a:txBody>
                  <a:tcPr/>
                </a:tc>
                <a:extLst>
                  <a:ext uri="{0D108BD9-81ED-4DB2-BD59-A6C34878D82A}">
                    <a16:rowId xmlns:a16="http://schemas.microsoft.com/office/drawing/2014/main" val="3850967472"/>
                  </a:ext>
                </a:extLst>
              </a:tr>
              <a:tr h="443161">
                <a:tc gridSpan="2" vMerge="1">
                  <a:txBody>
                    <a:bodyPr/>
                    <a:lstStyle/>
                    <a:p>
                      <a:endParaRPr lang="tr-TR"/>
                    </a:p>
                  </a:txBody>
                  <a:tcPr/>
                </a:tc>
                <a:tc hMerge="1" vMerge="1">
                  <a:txBody>
                    <a:bodyPr/>
                    <a:lstStyle/>
                    <a:p>
                      <a:endParaRPr lang="tr-TR"/>
                    </a:p>
                  </a:txBody>
                  <a:tcPr/>
                </a:tc>
                <a:tc>
                  <a:txBody>
                    <a:bodyPr/>
                    <a:lstStyle/>
                    <a:p>
                      <a:pPr marL="38100" marR="38100">
                        <a:lnSpc>
                          <a:spcPts val="1600"/>
                        </a:lnSpc>
                        <a:spcAft>
                          <a:spcPts val="1000"/>
                        </a:spcAft>
                      </a:pPr>
                      <a:r>
                        <a:rPr lang="tr-TR" sz="1200">
                          <a:effectLst/>
                        </a:rPr>
                        <a:t>Min-Max</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a:txBody>
                    <a:bodyPr/>
                    <a:lstStyle/>
                    <a:p>
                      <a:pPr marL="38100" marR="38100">
                        <a:lnSpc>
                          <a:spcPts val="1600"/>
                        </a:lnSpc>
                        <a:spcAft>
                          <a:spcPts val="1000"/>
                        </a:spcAft>
                      </a:pPr>
                      <a:r>
                        <a:rPr lang="tr-TR" sz="1200">
                          <a:effectLst/>
                        </a:rPr>
                        <a:t>Ort±ss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a:txBody>
                    <a:bodyPr/>
                    <a:lstStyle/>
                    <a:p>
                      <a:pPr marL="38100" marR="38100">
                        <a:lnSpc>
                          <a:spcPts val="1600"/>
                        </a:lnSpc>
                        <a:spcAft>
                          <a:spcPts val="1000"/>
                        </a:spcAft>
                      </a:pPr>
                      <a:r>
                        <a:rPr lang="tr-TR" sz="1200">
                          <a:effectLst/>
                        </a:rPr>
                        <a:t>Min-Max</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a:txBody>
                    <a:bodyPr/>
                    <a:lstStyle/>
                    <a:p>
                      <a:pPr marL="38100" marR="38100">
                        <a:lnSpc>
                          <a:spcPts val="1600"/>
                        </a:lnSpc>
                        <a:spcAft>
                          <a:spcPts val="1000"/>
                        </a:spcAft>
                      </a:pPr>
                      <a:r>
                        <a:rPr lang="tr-TR" sz="1200">
                          <a:effectLst/>
                        </a:rPr>
                        <a:t>Ort±ss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a:txBody>
                    <a:bodyPr/>
                    <a:lstStyle/>
                    <a:p>
                      <a:pPr marL="38100" marR="38100">
                        <a:lnSpc>
                          <a:spcPts val="1600"/>
                        </a:lnSpc>
                        <a:spcAft>
                          <a:spcPts val="1000"/>
                        </a:spcAft>
                      </a:pPr>
                      <a:r>
                        <a:rPr lang="tr-TR" sz="1200">
                          <a:effectLst/>
                        </a:rPr>
                        <a:t>Min-Max</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a:txBody>
                    <a:bodyPr/>
                    <a:lstStyle/>
                    <a:p>
                      <a:pPr marL="38100" marR="38100">
                        <a:lnSpc>
                          <a:spcPts val="1600"/>
                        </a:lnSpc>
                        <a:spcAft>
                          <a:spcPts val="1000"/>
                        </a:spcAft>
                      </a:pPr>
                      <a:r>
                        <a:rPr lang="tr-TR" sz="1200">
                          <a:effectLst/>
                        </a:rPr>
                        <a:t>Ort±ss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a:txBody>
                    <a:bodyPr/>
                    <a:lstStyle/>
                    <a:p>
                      <a:pPr marL="38100" marR="38100">
                        <a:lnSpc>
                          <a:spcPts val="1600"/>
                        </a:lnSpc>
                        <a:spcAft>
                          <a:spcPts val="1000"/>
                        </a:spcAft>
                      </a:pPr>
                      <a:r>
                        <a:rPr lang="tr-TR" sz="1200">
                          <a:effectLst/>
                        </a:rPr>
                        <a:t>Min-Max</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a:txBody>
                    <a:bodyPr/>
                    <a:lstStyle/>
                    <a:p>
                      <a:pPr marL="38100" marR="38100">
                        <a:lnSpc>
                          <a:spcPts val="1600"/>
                        </a:lnSpc>
                        <a:spcAft>
                          <a:spcPts val="1000"/>
                        </a:spcAft>
                      </a:pPr>
                      <a:r>
                        <a:rPr lang="tr-TR" sz="1200">
                          <a:effectLst/>
                        </a:rPr>
                        <a:t>Ort±ss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a:txBody>
                    <a:bodyPr/>
                    <a:lstStyle/>
                    <a:p>
                      <a:pPr marL="38100" marR="38100">
                        <a:lnSpc>
                          <a:spcPts val="1600"/>
                        </a:lnSpc>
                        <a:spcAft>
                          <a:spcPts val="1000"/>
                        </a:spcAft>
                      </a:pPr>
                      <a:r>
                        <a:rPr lang="tr-TR" sz="1200">
                          <a:effectLst/>
                        </a:rPr>
                        <a:t>Min-Max</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a:txBody>
                    <a:bodyPr/>
                    <a:lstStyle/>
                    <a:p>
                      <a:pPr marL="38100" marR="38100">
                        <a:lnSpc>
                          <a:spcPts val="1600"/>
                        </a:lnSpc>
                        <a:spcAft>
                          <a:spcPts val="1000"/>
                        </a:spcAft>
                      </a:pPr>
                      <a:r>
                        <a:rPr lang="tr-TR" sz="1200">
                          <a:effectLst/>
                        </a:rPr>
                        <a:t>Ort±ss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a:txBody>
                    <a:bodyPr/>
                    <a:lstStyle/>
                    <a:p>
                      <a:pPr marL="38100" marR="38100">
                        <a:lnSpc>
                          <a:spcPts val="1600"/>
                        </a:lnSpc>
                        <a:spcAft>
                          <a:spcPts val="1000"/>
                        </a:spcAft>
                      </a:pPr>
                      <a:r>
                        <a:rPr lang="tr-TR" sz="1200">
                          <a:effectLst/>
                        </a:rPr>
                        <a:t>Min-Max</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a:txBody>
                    <a:bodyPr/>
                    <a:lstStyle/>
                    <a:p>
                      <a:pPr marL="38100" marR="38100">
                        <a:lnSpc>
                          <a:spcPts val="1600"/>
                        </a:lnSpc>
                        <a:spcAft>
                          <a:spcPts val="1000"/>
                        </a:spcAft>
                      </a:pPr>
                      <a:r>
                        <a:rPr lang="tr-TR" sz="1200">
                          <a:effectLst/>
                        </a:rPr>
                        <a:t>Ort±ss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extLst>
                  <a:ext uri="{0D108BD9-81ED-4DB2-BD59-A6C34878D82A}">
                    <a16:rowId xmlns:a16="http://schemas.microsoft.com/office/drawing/2014/main" val="1148891666"/>
                  </a:ext>
                </a:extLst>
              </a:tr>
              <a:tr h="443161">
                <a:tc rowSpan="3">
                  <a:txBody>
                    <a:bodyPr/>
                    <a:lstStyle/>
                    <a:p>
                      <a:pPr>
                        <a:lnSpc>
                          <a:spcPct val="115000"/>
                        </a:lnSpc>
                        <a:spcAft>
                          <a:spcPts val="1000"/>
                        </a:spcAft>
                      </a:pPr>
                      <a:r>
                        <a:rPr lang="tr-TR" sz="1200">
                          <a:effectLst/>
                        </a:rPr>
                        <a:t>Hastalığın aile yaşamını etkileme durumu</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a:txBody>
                    <a:bodyPr/>
                    <a:lstStyle/>
                    <a:p>
                      <a:pPr marR="38100">
                        <a:lnSpc>
                          <a:spcPts val="1600"/>
                        </a:lnSpc>
                        <a:spcAft>
                          <a:spcPts val="1000"/>
                        </a:spcAft>
                      </a:pPr>
                      <a:r>
                        <a:rPr lang="tr-TR" sz="1200">
                          <a:effectLst/>
                        </a:rPr>
                        <a:t>Evet etkiledi</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10801" marR="27004" marT="5401" marB="5401"/>
                </a:tc>
                <a:tc>
                  <a:txBody>
                    <a:bodyPr/>
                    <a:lstStyle/>
                    <a:p>
                      <a:pPr marL="38100" marR="38100">
                        <a:lnSpc>
                          <a:spcPts val="1600"/>
                        </a:lnSpc>
                        <a:spcAft>
                          <a:spcPts val="1000"/>
                        </a:spcAft>
                      </a:pPr>
                      <a:r>
                        <a:rPr lang="tr-TR" sz="1200">
                          <a:effectLst/>
                        </a:rPr>
                        <a:t>29-108</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a:txBody>
                    <a:bodyPr/>
                    <a:lstStyle/>
                    <a:p>
                      <a:pPr marL="38100" marR="38100">
                        <a:lnSpc>
                          <a:spcPts val="1600"/>
                        </a:lnSpc>
                        <a:spcAft>
                          <a:spcPts val="1000"/>
                        </a:spcAft>
                      </a:pPr>
                      <a:r>
                        <a:rPr lang="tr-TR" sz="1200" dirty="0">
                          <a:effectLst/>
                        </a:rPr>
                        <a:t>64.98±16.19</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a:txBody>
                    <a:bodyPr/>
                    <a:lstStyle/>
                    <a:p>
                      <a:pPr marL="38100" marR="38100">
                        <a:lnSpc>
                          <a:spcPts val="1600"/>
                        </a:lnSpc>
                        <a:spcAft>
                          <a:spcPts val="1000"/>
                        </a:spcAft>
                      </a:pPr>
                      <a:r>
                        <a:rPr lang="tr-TR" sz="1200">
                          <a:effectLst/>
                        </a:rPr>
                        <a:t>7-26</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a:txBody>
                    <a:bodyPr/>
                    <a:lstStyle/>
                    <a:p>
                      <a:pPr marL="38100" marR="38100">
                        <a:lnSpc>
                          <a:spcPts val="1600"/>
                        </a:lnSpc>
                        <a:spcAft>
                          <a:spcPts val="1000"/>
                        </a:spcAft>
                      </a:pPr>
                      <a:r>
                        <a:rPr lang="tr-TR" sz="1200" dirty="0">
                          <a:effectLst/>
                        </a:rPr>
                        <a:t>13.75±4.31</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a:txBody>
                    <a:bodyPr/>
                    <a:lstStyle/>
                    <a:p>
                      <a:pPr marL="38100" marR="38100">
                        <a:lnSpc>
                          <a:spcPts val="1600"/>
                        </a:lnSpc>
                        <a:spcAft>
                          <a:spcPts val="1000"/>
                        </a:spcAft>
                      </a:pPr>
                      <a:r>
                        <a:rPr lang="tr-TR" sz="1200" dirty="0">
                          <a:effectLst/>
                        </a:rPr>
                        <a:t>5-19</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a:txBody>
                    <a:bodyPr/>
                    <a:lstStyle/>
                    <a:p>
                      <a:pPr marL="38100" marR="38100">
                        <a:lnSpc>
                          <a:spcPts val="1600"/>
                        </a:lnSpc>
                        <a:spcAft>
                          <a:spcPts val="1000"/>
                        </a:spcAft>
                      </a:pPr>
                      <a:r>
                        <a:rPr lang="tr-TR" sz="1200">
                          <a:effectLst/>
                        </a:rPr>
                        <a:t>10.83±3.43</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a:txBody>
                    <a:bodyPr/>
                    <a:lstStyle/>
                    <a:p>
                      <a:pPr marL="38100" marR="38100">
                        <a:lnSpc>
                          <a:spcPts val="1600"/>
                        </a:lnSpc>
                        <a:spcAft>
                          <a:spcPts val="1000"/>
                        </a:spcAft>
                      </a:pPr>
                      <a:r>
                        <a:rPr lang="tr-TR" sz="1200">
                          <a:effectLst/>
                        </a:rPr>
                        <a:t>6-24</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a:txBody>
                    <a:bodyPr/>
                    <a:lstStyle/>
                    <a:p>
                      <a:pPr marL="38100" marR="38100">
                        <a:lnSpc>
                          <a:spcPts val="1600"/>
                        </a:lnSpc>
                        <a:spcAft>
                          <a:spcPts val="1000"/>
                        </a:spcAft>
                      </a:pPr>
                      <a:r>
                        <a:rPr lang="tr-TR" sz="1200">
                          <a:effectLst/>
                        </a:rPr>
                        <a:t>14.64±4.62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a:txBody>
                    <a:bodyPr/>
                    <a:lstStyle/>
                    <a:p>
                      <a:pPr marL="38100" marR="38100">
                        <a:lnSpc>
                          <a:spcPts val="1600"/>
                        </a:lnSpc>
                        <a:spcAft>
                          <a:spcPts val="1000"/>
                        </a:spcAft>
                      </a:pPr>
                      <a:r>
                        <a:rPr lang="tr-TR" sz="1200">
                          <a:effectLst/>
                        </a:rPr>
                        <a:t>5-20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a:txBody>
                    <a:bodyPr/>
                    <a:lstStyle/>
                    <a:p>
                      <a:pPr marL="38100" marR="38100">
                        <a:lnSpc>
                          <a:spcPts val="1600"/>
                        </a:lnSpc>
                        <a:spcAft>
                          <a:spcPts val="1000"/>
                        </a:spcAft>
                      </a:pPr>
                      <a:r>
                        <a:rPr lang="tr-TR" sz="1200">
                          <a:effectLst/>
                        </a:rPr>
                        <a:t>11.60±3.92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a:txBody>
                    <a:bodyPr/>
                    <a:lstStyle/>
                    <a:p>
                      <a:pPr marL="38100" marR="38100">
                        <a:lnSpc>
                          <a:spcPts val="1600"/>
                        </a:lnSpc>
                        <a:spcAft>
                          <a:spcPts val="1000"/>
                        </a:spcAft>
                      </a:pPr>
                      <a:r>
                        <a:rPr lang="tr-TR" sz="1200">
                          <a:effectLst/>
                        </a:rPr>
                        <a:t>5-20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a:txBody>
                    <a:bodyPr/>
                    <a:lstStyle/>
                    <a:p>
                      <a:pPr marL="38100" marR="38100">
                        <a:lnSpc>
                          <a:spcPts val="1600"/>
                        </a:lnSpc>
                        <a:spcAft>
                          <a:spcPts val="1000"/>
                        </a:spcAft>
                      </a:pPr>
                      <a:r>
                        <a:rPr lang="tr-TR" sz="1200">
                          <a:effectLst/>
                        </a:rPr>
                        <a:t>12.03±3.26</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extLst>
                  <a:ext uri="{0D108BD9-81ED-4DB2-BD59-A6C34878D82A}">
                    <a16:rowId xmlns:a16="http://schemas.microsoft.com/office/drawing/2014/main" val="670864060"/>
                  </a:ext>
                </a:extLst>
              </a:tr>
              <a:tr h="634072">
                <a:tc vMerge="1">
                  <a:txBody>
                    <a:bodyPr/>
                    <a:lstStyle/>
                    <a:p>
                      <a:endParaRPr lang="tr-TR"/>
                    </a:p>
                  </a:txBody>
                  <a:tcPr/>
                </a:tc>
                <a:tc>
                  <a:txBody>
                    <a:bodyPr/>
                    <a:lstStyle/>
                    <a:p>
                      <a:pPr marR="38100">
                        <a:lnSpc>
                          <a:spcPts val="1600"/>
                        </a:lnSpc>
                        <a:spcAft>
                          <a:spcPts val="1000"/>
                        </a:spcAft>
                      </a:pPr>
                      <a:r>
                        <a:rPr lang="tr-TR" sz="1200">
                          <a:effectLst/>
                        </a:rPr>
                        <a:t>Hayır etkilemedi</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10801" marR="27004" marT="5401" marB="5401"/>
                </a:tc>
                <a:tc>
                  <a:txBody>
                    <a:bodyPr/>
                    <a:lstStyle/>
                    <a:p>
                      <a:pPr marL="38100" marR="38100">
                        <a:lnSpc>
                          <a:spcPts val="1600"/>
                        </a:lnSpc>
                        <a:spcAft>
                          <a:spcPts val="1000"/>
                        </a:spcAft>
                      </a:pPr>
                      <a:r>
                        <a:rPr lang="tr-TR" sz="1200">
                          <a:effectLst/>
                        </a:rPr>
                        <a:t>29-86</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a:txBody>
                    <a:bodyPr/>
                    <a:lstStyle/>
                    <a:p>
                      <a:pPr marL="38100" marR="38100">
                        <a:lnSpc>
                          <a:spcPts val="1600"/>
                        </a:lnSpc>
                        <a:spcAft>
                          <a:spcPts val="1000"/>
                        </a:spcAft>
                      </a:pPr>
                      <a:r>
                        <a:rPr lang="tr-TR" sz="1200">
                          <a:effectLst/>
                        </a:rPr>
                        <a:t>54.54±13.08</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a:txBody>
                    <a:bodyPr/>
                    <a:lstStyle/>
                    <a:p>
                      <a:pPr marL="38100" marR="38100">
                        <a:lnSpc>
                          <a:spcPts val="1600"/>
                        </a:lnSpc>
                        <a:spcAft>
                          <a:spcPts val="1000"/>
                        </a:spcAft>
                      </a:pPr>
                      <a:r>
                        <a:rPr lang="tr-TR" sz="1200">
                          <a:effectLst/>
                        </a:rPr>
                        <a:t>7-17</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a:txBody>
                    <a:bodyPr/>
                    <a:lstStyle/>
                    <a:p>
                      <a:pPr marL="38100" marR="38100">
                        <a:lnSpc>
                          <a:spcPts val="1600"/>
                        </a:lnSpc>
                        <a:spcAft>
                          <a:spcPts val="1000"/>
                        </a:spcAft>
                      </a:pPr>
                      <a:r>
                        <a:rPr lang="tr-TR" sz="1200">
                          <a:effectLst/>
                        </a:rPr>
                        <a:t>10.87±3.02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a:txBody>
                    <a:bodyPr/>
                    <a:lstStyle/>
                    <a:p>
                      <a:pPr marL="38100" marR="38100">
                        <a:lnSpc>
                          <a:spcPts val="1600"/>
                        </a:lnSpc>
                        <a:spcAft>
                          <a:spcPts val="1000"/>
                        </a:spcAft>
                      </a:pPr>
                      <a:r>
                        <a:rPr lang="tr-TR" sz="1200">
                          <a:effectLst/>
                        </a:rPr>
                        <a:t>5-15</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a:txBody>
                    <a:bodyPr/>
                    <a:lstStyle/>
                    <a:p>
                      <a:pPr marL="38100" marR="38100">
                        <a:lnSpc>
                          <a:spcPts val="1600"/>
                        </a:lnSpc>
                        <a:spcAft>
                          <a:spcPts val="1000"/>
                        </a:spcAft>
                      </a:pPr>
                      <a:r>
                        <a:rPr lang="tr-TR" sz="1200">
                          <a:effectLst/>
                        </a:rPr>
                        <a:t>8.50±2.44</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a:txBody>
                    <a:bodyPr/>
                    <a:lstStyle/>
                    <a:p>
                      <a:pPr marL="38100" marR="38100">
                        <a:lnSpc>
                          <a:spcPts val="1600"/>
                        </a:lnSpc>
                        <a:spcAft>
                          <a:spcPts val="1000"/>
                        </a:spcAft>
                      </a:pPr>
                      <a:r>
                        <a:rPr lang="tr-TR" sz="1200">
                          <a:effectLst/>
                        </a:rPr>
                        <a:t>6-22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a:txBody>
                    <a:bodyPr/>
                    <a:lstStyle/>
                    <a:p>
                      <a:pPr marL="38100" marR="38100">
                        <a:lnSpc>
                          <a:spcPts val="1600"/>
                        </a:lnSpc>
                        <a:spcAft>
                          <a:spcPts val="1000"/>
                        </a:spcAft>
                      </a:pPr>
                      <a:r>
                        <a:rPr lang="tr-TR" sz="1200">
                          <a:effectLst/>
                        </a:rPr>
                        <a:t>11.68±4.18</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a:txBody>
                    <a:bodyPr/>
                    <a:lstStyle/>
                    <a:p>
                      <a:pPr marL="38100" marR="38100">
                        <a:lnSpc>
                          <a:spcPts val="1600"/>
                        </a:lnSpc>
                        <a:spcAft>
                          <a:spcPts val="1000"/>
                        </a:spcAft>
                      </a:pPr>
                      <a:r>
                        <a:rPr lang="tr-TR" sz="1200">
                          <a:effectLst/>
                        </a:rPr>
                        <a:t>5-19</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a:txBody>
                    <a:bodyPr/>
                    <a:lstStyle/>
                    <a:p>
                      <a:pPr marL="38100" marR="38100">
                        <a:lnSpc>
                          <a:spcPts val="1600"/>
                        </a:lnSpc>
                        <a:spcAft>
                          <a:spcPts val="1000"/>
                        </a:spcAft>
                      </a:pPr>
                      <a:r>
                        <a:rPr lang="tr-TR" sz="1200">
                          <a:effectLst/>
                        </a:rPr>
                        <a:t>9.08±3.69</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a:txBody>
                    <a:bodyPr/>
                    <a:lstStyle/>
                    <a:p>
                      <a:pPr marL="38100" marR="38100">
                        <a:lnSpc>
                          <a:spcPts val="1600"/>
                        </a:lnSpc>
                        <a:spcAft>
                          <a:spcPts val="1000"/>
                        </a:spcAft>
                      </a:pPr>
                      <a:r>
                        <a:rPr lang="tr-TR" sz="1200">
                          <a:effectLst/>
                        </a:rPr>
                        <a:t>5-19</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a:txBody>
                    <a:bodyPr/>
                    <a:lstStyle/>
                    <a:p>
                      <a:pPr marL="38100" marR="38100">
                        <a:lnSpc>
                          <a:spcPts val="1600"/>
                        </a:lnSpc>
                        <a:spcAft>
                          <a:spcPts val="1000"/>
                        </a:spcAft>
                      </a:pPr>
                      <a:r>
                        <a:rPr lang="tr-TR" sz="1200">
                          <a:effectLst/>
                        </a:rPr>
                        <a:t>12.95±3.39</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extLst>
                  <a:ext uri="{0D108BD9-81ED-4DB2-BD59-A6C34878D82A}">
                    <a16:rowId xmlns:a16="http://schemas.microsoft.com/office/drawing/2014/main" val="172155282"/>
                  </a:ext>
                </a:extLst>
              </a:tr>
              <a:tr h="236495">
                <a:tc vMerge="1">
                  <a:txBody>
                    <a:bodyPr/>
                    <a:lstStyle/>
                    <a:p>
                      <a:endParaRPr lang="tr-TR"/>
                    </a:p>
                  </a:txBody>
                  <a:tcPr/>
                </a:tc>
                <a:tc>
                  <a:txBody>
                    <a:bodyPr/>
                    <a:lstStyle/>
                    <a:p>
                      <a:pPr marL="38100" marR="38100">
                        <a:lnSpc>
                          <a:spcPts val="1600"/>
                        </a:lnSpc>
                        <a:spcAft>
                          <a:spcPts val="1000"/>
                        </a:spcAft>
                      </a:pPr>
                      <a:r>
                        <a:rPr lang="tr-TR"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10801" marR="27004" marT="5401" marB="5401"/>
                </a:tc>
                <a:tc gridSpan="2">
                  <a:txBody>
                    <a:bodyPr/>
                    <a:lstStyle/>
                    <a:p>
                      <a:pPr marL="38100" marR="38100">
                        <a:lnSpc>
                          <a:spcPts val="1600"/>
                        </a:lnSpc>
                        <a:spcAft>
                          <a:spcPts val="1000"/>
                        </a:spcAft>
                      </a:pPr>
                      <a:r>
                        <a:rPr lang="tr-TR" sz="1200" b="1" dirty="0">
                          <a:effectLst/>
                        </a:rPr>
                        <a:t>P=0.001  </a:t>
                      </a:r>
                      <a:r>
                        <a:rPr lang="en-GB" sz="1200" b="1" dirty="0">
                          <a:effectLst/>
                        </a:rPr>
                        <a:t>Z =</a:t>
                      </a:r>
                      <a:r>
                        <a:rPr lang="tr-TR" sz="1200" b="1" dirty="0">
                          <a:effectLst/>
                        </a:rPr>
                        <a:t>-3.353</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hMerge="1">
                  <a:txBody>
                    <a:bodyPr/>
                    <a:lstStyle/>
                    <a:p>
                      <a:endParaRPr lang="tr-TR"/>
                    </a:p>
                  </a:txBody>
                  <a:tcPr/>
                </a:tc>
                <a:tc gridSpan="2">
                  <a:txBody>
                    <a:bodyPr/>
                    <a:lstStyle/>
                    <a:p>
                      <a:pPr marL="38100" marR="38100">
                        <a:lnSpc>
                          <a:spcPts val="1600"/>
                        </a:lnSpc>
                        <a:spcAft>
                          <a:spcPts val="1000"/>
                        </a:spcAft>
                      </a:pPr>
                      <a:r>
                        <a:rPr lang="tr-TR" sz="1200" b="1" dirty="0">
                          <a:effectLst/>
                        </a:rPr>
                        <a:t>P=0.001  </a:t>
                      </a:r>
                      <a:r>
                        <a:rPr lang="en-GB" sz="1200" b="1" dirty="0">
                          <a:effectLst/>
                        </a:rPr>
                        <a:t>Z = </a:t>
                      </a:r>
                      <a:r>
                        <a:rPr lang="tr-TR" sz="1200" b="1" dirty="0">
                          <a:effectLst/>
                        </a:rPr>
                        <a:t>-3.462</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hMerge="1">
                  <a:txBody>
                    <a:bodyPr/>
                    <a:lstStyle/>
                    <a:p>
                      <a:endParaRPr lang="tr-TR"/>
                    </a:p>
                  </a:txBody>
                  <a:tcPr/>
                </a:tc>
                <a:tc gridSpan="2">
                  <a:txBody>
                    <a:bodyPr/>
                    <a:lstStyle/>
                    <a:p>
                      <a:pPr marL="38100" marR="38100">
                        <a:lnSpc>
                          <a:spcPts val="1600"/>
                        </a:lnSpc>
                        <a:spcAft>
                          <a:spcPts val="1000"/>
                        </a:spcAft>
                      </a:pPr>
                      <a:r>
                        <a:rPr lang="tr-TR" sz="1200" b="1" dirty="0">
                          <a:effectLst/>
                        </a:rPr>
                        <a:t>P= 0.000 </a:t>
                      </a:r>
                      <a:r>
                        <a:rPr lang="en-GB" sz="1200" b="1" dirty="0">
                          <a:effectLst/>
                        </a:rPr>
                        <a:t>Z = </a:t>
                      </a:r>
                      <a:r>
                        <a:rPr lang="tr-TR" sz="1200" b="1" dirty="0">
                          <a:effectLst/>
                        </a:rPr>
                        <a:t>-3.624</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hMerge="1">
                  <a:txBody>
                    <a:bodyPr/>
                    <a:lstStyle/>
                    <a:p>
                      <a:endParaRPr lang="tr-TR"/>
                    </a:p>
                  </a:txBody>
                  <a:tcPr/>
                </a:tc>
                <a:tc gridSpan="2">
                  <a:txBody>
                    <a:bodyPr/>
                    <a:lstStyle/>
                    <a:p>
                      <a:pPr marL="38100" marR="38100">
                        <a:lnSpc>
                          <a:spcPts val="1600"/>
                        </a:lnSpc>
                        <a:spcAft>
                          <a:spcPts val="1000"/>
                        </a:spcAft>
                      </a:pPr>
                      <a:r>
                        <a:rPr lang="tr-TR" sz="1200" b="1" dirty="0">
                          <a:effectLst/>
                        </a:rPr>
                        <a:t>P= 0.001 </a:t>
                      </a:r>
                      <a:r>
                        <a:rPr lang="en-GB" sz="1200" b="1" dirty="0">
                          <a:effectLst/>
                        </a:rPr>
                        <a:t>Z =</a:t>
                      </a:r>
                      <a:r>
                        <a:rPr lang="tr-TR" sz="1200" b="1" dirty="0">
                          <a:effectLst/>
                        </a:rPr>
                        <a:t>-3.240</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hMerge="1">
                  <a:txBody>
                    <a:bodyPr/>
                    <a:lstStyle/>
                    <a:p>
                      <a:endParaRPr lang="tr-TR"/>
                    </a:p>
                  </a:txBody>
                  <a:tcPr/>
                </a:tc>
                <a:tc gridSpan="2">
                  <a:txBody>
                    <a:bodyPr/>
                    <a:lstStyle/>
                    <a:p>
                      <a:pPr marL="38100" marR="38100">
                        <a:lnSpc>
                          <a:spcPts val="1600"/>
                        </a:lnSpc>
                        <a:spcAft>
                          <a:spcPts val="1000"/>
                        </a:spcAft>
                      </a:pPr>
                      <a:r>
                        <a:rPr lang="tr-TR" sz="1200" b="1" dirty="0">
                          <a:effectLst/>
                        </a:rPr>
                        <a:t>P=0.001  </a:t>
                      </a:r>
                      <a:r>
                        <a:rPr lang="en-GB" sz="1200" b="1" dirty="0">
                          <a:effectLst/>
                        </a:rPr>
                        <a:t>Z =</a:t>
                      </a:r>
                      <a:r>
                        <a:rPr lang="tr-TR" sz="1200" b="1" dirty="0">
                          <a:effectLst/>
                        </a:rPr>
                        <a:t>-3.196</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hMerge="1">
                  <a:txBody>
                    <a:bodyPr/>
                    <a:lstStyle/>
                    <a:p>
                      <a:endParaRPr lang="tr-TR"/>
                    </a:p>
                  </a:txBody>
                  <a:tcPr/>
                </a:tc>
                <a:tc gridSpan="2">
                  <a:txBody>
                    <a:bodyPr/>
                    <a:lstStyle/>
                    <a:p>
                      <a:pPr marL="38100" marR="38100">
                        <a:lnSpc>
                          <a:spcPts val="1600"/>
                        </a:lnSpc>
                        <a:spcAft>
                          <a:spcPts val="1000"/>
                        </a:spcAft>
                      </a:pPr>
                      <a:r>
                        <a:rPr lang="tr-TR" sz="1200" dirty="0">
                          <a:effectLst/>
                        </a:rPr>
                        <a:t>P=0.145  </a:t>
                      </a:r>
                      <a:r>
                        <a:rPr lang="en-GB" sz="1200" dirty="0">
                          <a:effectLst/>
                        </a:rPr>
                        <a:t>Z = </a:t>
                      </a:r>
                      <a:r>
                        <a:rPr lang="tr-TR" sz="1200" dirty="0">
                          <a:effectLst/>
                        </a:rPr>
                        <a:t>-1.457</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01" marR="5401" marT="5401" marB="5401"/>
                </a:tc>
                <a:tc hMerge="1">
                  <a:txBody>
                    <a:bodyPr/>
                    <a:lstStyle/>
                    <a:p>
                      <a:endParaRPr lang="tr-TR"/>
                    </a:p>
                  </a:txBody>
                  <a:tcPr/>
                </a:tc>
                <a:extLst>
                  <a:ext uri="{0D108BD9-81ED-4DB2-BD59-A6C34878D82A}">
                    <a16:rowId xmlns:a16="http://schemas.microsoft.com/office/drawing/2014/main" val="1232962417"/>
                  </a:ext>
                </a:extLst>
              </a:tr>
            </a:tbl>
          </a:graphicData>
        </a:graphic>
      </p:graphicFrame>
      <p:sp>
        <p:nvSpPr>
          <p:cNvPr id="13" name="Başlık 1">
            <a:extLst>
              <a:ext uri="{FF2B5EF4-FFF2-40B4-BE49-F238E27FC236}">
                <a16:creationId xmlns:a16="http://schemas.microsoft.com/office/drawing/2014/main" id="{C56134DE-09FE-7D12-E4C9-F1BED4F0719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2200" b="1" i="1" kern="1200" dirty="0" err="1">
                <a:solidFill>
                  <a:schemeClr val="tx1"/>
                </a:solidFill>
                <a:latin typeface="+mj-lt"/>
                <a:ea typeface="+mj-ea"/>
                <a:cs typeface="+mj-cs"/>
              </a:rPr>
              <a:t>Sosyo-Demografik</a:t>
            </a:r>
            <a:r>
              <a:rPr lang="en-US" sz="2200" b="1" i="1" kern="1200" dirty="0">
                <a:solidFill>
                  <a:schemeClr val="tx1"/>
                </a:solidFill>
                <a:latin typeface="+mj-lt"/>
                <a:ea typeface="+mj-ea"/>
                <a:cs typeface="+mj-cs"/>
              </a:rPr>
              <a:t> </a:t>
            </a:r>
            <a:r>
              <a:rPr lang="en-US" sz="2200" b="1" i="1" kern="1200" dirty="0" err="1">
                <a:solidFill>
                  <a:schemeClr val="tx1"/>
                </a:solidFill>
                <a:latin typeface="+mj-lt"/>
                <a:ea typeface="+mj-ea"/>
                <a:cs typeface="+mj-cs"/>
              </a:rPr>
              <a:t>Özellikleri</a:t>
            </a:r>
            <a:r>
              <a:rPr lang="en-US" sz="2200" b="1" i="1" kern="1200" dirty="0">
                <a:solidFill>
                  <a:schemeClr val="tx1"/>
                </a:solidFill>
                <a:latin typeface="+mj-lt"/>
                <a:ea typeface="+mj-ea"/>
                <a:cs typeface="+mj-cs"/>
              </a:rPr>
              <a:t> </a:t>
            </a:r>
            <a:r>
              <a:rPr lang="en-US" sz="2200" b="1" i="1" kern="1200" dirty="0" err="1">
                <a:solidFill>
                  <a:schemeClr val="tx1"/>
                </a:solidFill>
                <a:latin typeface="+mj-lt"/>
                <a:ea typeface="+mj-ea"/>
                <a:cs typeface="+mj-cs"/>
              </a:rPr>
              <a:t>ile</a:t>
            </a:r>
            <a:r>
              <a:rPr lang="en-US" sz="2200" b="1" i="1" kern="1200" dirty="0">
                <a:solidFill>
                  <a:schemeClr val="tx1"/>
                </a:solidFill>
                <a:latin typeface="+mj-lt"/>
                <a:ea typeface="+mj-ea"/>
                <a:cs typeface="+mj-cs"/>
              </a:rPr>
              <a:t> </a:t>
            </a:r>
            <a:r>
              <a:rPr lang="en-US" sz="2200" b="1" i="1" kern="1200" dirty="0" err="1">
                <a:solidFill>
                  <a:schemeClr val="tx1"/>
                </a:solidFill>
                <a:latin typeface="+mj-lt"/>
                <a:ea typeface="+mj-ea"/>
                <a:cs typeface="+mj-cs"/>
              </a:rPr>
              <a:t>Psoriasiste</a:t>
            </a:r>
            <a:r>
              <a:rPr lang="en-US" sz="2200" b="1" i="1" kern="1200" dirty="0">
                <a:solidFill>
                  <a:schemeClr val="tx1"/>
                </a:solidFill>
                <a:latin typeface="+mj-lt"/>
                <a:ea typeface="+mj-ea"/>
                <a:cs typeface="+mj-cs"/>
              </a:rPr>
              <a:t> </a:t>
            </a:r>
            <a:r>
              <a:rPr lang="en-US" sz="2200" b="1" i="1" kern="1200" dirty="0" err="1">
                <a:solidFill>
                  <a:schemeClr val="tx1"/>
                </a:solidFill>
                <a:latin typeface="+mj-lt"/>
                <a:ea typeface="+mj-ea"/>
                <a:cs typeface="+mj-cs"/>
              </a:rPr>
              <a:t>İçselleştirilmiş</a:t>
            </a:r>
            <a:r>
              <a:rPr lang="en-US" sz="2200" b="1" i="1" kern="1200" dirty="0">
                <a:solidFill>
                  <a:schemeClr val="tx1"/>
                </a:solidFill>
                <a:latin typeface="+mj-lt"/>
                <a:ea typeface="+mj-ea"/>
                <a:cs typeface="+mj-cs"/>
              </a:rPr>
              <a:t> </a:t>
            </a:r>
            <a:r>
              <a:rPr lang="en-US" sz="2200" b="1" i="1" kern="1200" dirty="0" err="1">
                <a:solidFill>
                  <a:schemeClr val="tx1"/>
                </a:solidFill>
                <a:latin typeface="+mj-lt"/>
                <a:ea typeface="+mj-ea"/>
                <a:cs typeface="+mj-cs"/>
              </a:rPr>
              <a:t>Damgalanma</a:t>
            </a:r>
            <a:r>
              <a:rPr lang="en-US" sz="2200" b="1" i="1" kern="1200" dirty="0">
                <a:solidFill>
                  <a:schemeClr val="tx1"/>
                </a:solidFill>
                <a:latin typeface="+mj-lt"/>
                <a:ea typeface="+mj-ea"/>
                <a:cs typeface="+mj-cs"/>
              </a:rPr>
              <a:t> </a:t>
            </a:r>
            <a:r>
              <a:rPr lang="en-US" sz="2200" b="1" i="1" kern="1200" dirty="0" err="1">
                <a:solidFill>
                  <a:schemeClr val="tx1"/>
                </a:solidFill>
                <a:latin typeface="+mj-lt"/>
                <a:ea typeface="+mj-ea"/>
                <a:cs typeface="+mj-cs"/>
              </a:rPr>
              <a:t>Ölçeği</a:t>
            </a:r>
            <a:r>
              <a:rPr lang="en-US" sz="2200" b="1" i="1" kern="1200" dirty="0">
                <a:solidFill>
                  <a:schemeClr val="tx1"/>
                </a:solidFill>
                <a:latin typeface="+mj-lt"/>
                <a:ea typeface="+mj-ea"/>
                <a:cs typeface="+mj-cs"/>
              </a:rPr>
              <a:t> </a:t>
            </a:r>
            <a:r>
              <a:rPr lang="en-US" sz="2200" b="1" i="1" kern="1200" dirty="0" err="1">
                <a:solidFill>
                  <a:schemeClr val="tx1"/>
                </a:solidFill>
                <a:latin typeface="+mj-lt"/>
                <a:ea typeface="+mj-ea"/>
                <a:cs typeface="+mj-cs"/>
              </a:rPr>
              <a:t>Puanları</a:t>
            </a:r>
            <a:r>
              <a:rPr lang="en-US" sz="2200" b="1" i="1" kern="1200" dirty="0">
                <a:solidFill>
                  <a:schemeClr val="tx1"/>
                </a:solidFill>
                <a:latin typeface="+mj-lt"/>
                <a:ea typeface="+mj-ea"/>
                <a:cs typeface="+mj-cs"/>
              </a:rPr>
              <a:t> </a:t>
            </a:r>
            <a:r>
              <a:rPr lang="en-US" sz="2200" b="1" i="1" kern="1200" dirty="0" err="1">
                <a:solidFill>
                  <a:schemeClr val="tx1"/>
                </a:solidFill>
                <a:latin typeface="+mj-lt"/>
                <a:ea typeface="+mj-ea"/>
                <a:cs typeface="+mj-cs"/>
              </a:rPr>
              <a:t>Arasındaki</a:t>
            </a:r>
            <a:r>
              <a:rPr lang="en-US" sz="2200" b="1" i="1" kern="1200" dirty="0">
                <a:solidFill>
                  <a:schemeClr val="tx1"/>
                </a:solidFill>
                <a:latin typeface="+mj-lt"/>
                <a:ea typeface="+mj-ea"/>
                <a:cs typeface="+mj-cs"/>
              </a:rPr>
              <a:t> </a:t>
            </a:r>
            <a:r>
              <a:rPr lang="en-US" sz="2200" b="1" i="1" kern="1200" dirty="0" err="1">
                <a:solidFill>
                  <a:schemeClr val="tx1"/>
                </a:solidFill>
                <a:latin typeface="+mj-lt"/>
                <a:ea typeface="+mj-ea"/>
                <a:cs typeface="+mj-cs"/>
              </a:rPr>
              <a:t>İlişki</a:t>
            </a:r>
            <a:endParaRPr lang="en-US" sz="2200" kern="1200" dirty="0">
              <a:solidFill>
                <a:schemeClr val="tx1"/>
              </a:solidFill>
              <a:latin typeface="+mj-lt"/>
              <a:ea typeface="+mj-ea"/>
              <a:cs typeface="+mj-cs"/>
            </a:endParaRPr>
          </a:p>
        </p:txBody>
      </p:sp>
    </p:spTree>
    <p:extLst>
      <p:ext uri="{BB962C8B-B14F-4D97-AF65-F5344CB8AC3E}">
        <p14:creationId xmlns:p14="http://schemas.microsoft.com/office/powerpoint/2010/main" val="32974786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İçerik Yer Tutucusu 3">
            <a:extLst>
              <a:ext uri="{FF2B5EF4-FFF2-40B4-BE49-F238E27FC236}">
                <a16:creationId xmlns:a16="http://schemas.microsoft.com/office/drawing/2014/main" id="{F84767B1-B2CF-1E96-8156-74540EF4EB49}"/>
              </a:ext>
            </a:extLst>
          </p:cNvPr>
          <p:cNvGraphicFramePr>
            <a:graphicFrameLocks noGrp="1"/>
          </p:cNvGraphicFramePr>
          <p:nvPr>
            <p:ph idx="1"/>
            <p:extLst>
              <p:ext uri="{D42A27DB-BD31-4B8C-83A1-F6EECF244321}">
                <p14:modId xmlns:p14="http://schemas.microsoft.com/office/powerpoint/2010/main" val="2296567053"/>
              </p:ext>
            </p:extLst>
          </p:nvPr>
        </p:nvGraphicFramePr>
        <p:xfrm>
          <a:off x="841244" y="1746251"/>
          <a:ext cx="10506464" cy="3444520"/>
        </p:xfrm>
        <a:graphic>
          <a:graphicData uri="http://schemas.openxmlformats.org/drawingml/2006/table">
            <a:tbl>
              <a:tblPr firstRow="1" firstCol="1" bandRow="1">
                <a:tableStyleId>{8A107856-5554-42FB-B03E-39F5DBC370BA}</a:tableStyleId>
              </a:tblPr>
              <a:tblGrid>
                <a:gridCol w="1084690">
                  <a:extLst>
                    <a:ext uri="{9D8B030D-6E8A-4147-A177-3AD203B41FA5}">
                      <a16:colId xmlns:a16="http://schemas.microsoft.com/office/drawing/2014/main" val="360738259"/>
                    </a:ext>
                  </a:extLst>
                </a:gridCol>
                <a:gridCol w="711646">
                  <a:extLst>
                    <a:ext uri="{9D8B030D-6E8A-4147-A177-3AD203B41FA5}">
                      <a16:colId xmlns:a16="http://schemas.microsoft.com/office/drawing/2014/main" val="1639033017"/>
                    </a:ext>
                  </a:extLst>
                </a:gridCol>
                <a:gridCol w="405768">
                  <a:extLst>
                    <a:ext uri="{9D8B030D-6E8A-4147-A177-3AD203B41FA5}">
                      <a16:colId xmlns:a16="http://schemas.microsoft.com/office/drawing/2014/main" val="1629889110"/>
                    </a:ext>
                  </a:extLst>
                </a:gridCol>
                <a:gridCol w="1014823">
                  <a:extLst>
                    <a:ext uri="{9D8B030D-6E8A-4147-A177-3AD203B41FA5}">
                      <a16:colId xmlns:a16="http://schemas.microsoft.com/office/drawing/2014/main" val="2949507514"/>
                    </a:ext>
                  </a:extLst>
                </a:gridCol>
                <a:gridCol w="417919">
                  <a:extLst>
                    <a:ext uri="{9D8B030D-6E8A-4147-A177-3AD203B41FA5}">
                      <a16:colId xmlns:a16="http://schemas.microsoft.com/office/drawing/2014/main" val="874388276"/>
                    </a:ext>
                  </a:extLst>
                </a:gridCol>
                <a:gridCol w="1014823">
                  <a:extLst>
                    <a:ext uri="{9D8B030D-6E8A-4147-A177-3AD203B41FA5}">
                      <a16:colId xmlns:a16="http://schemas.microsoft.com/office/drawing/2014/main" val="93203755"/>
                    </a:ext>
                  </a:extLst>
                </a:gridCol>
                <a:gridCol w="417919">
                  <a:extLst>
                    <a:ext uri="{9D8B030D-6E8A-4147-A177-3AD203B41FA5}">
                      <a16:colId xmlns:a16="http://schemas.microsoft.com/office/drawing/2014/main" val="1597492291"/>
                    </a:ext>
                  </a:extLst>
                </a:gridCol>
                <a:gridCol w="1014823">
                  <a:extLst>
                    <a:ext uri="{9D8B030D-6E8A-4147-A177-3AD203B41FA5}">
                      <a16:colId xmlns:a16="http://schemas.microsoft.com/office/drawing/2014/main" val="3046045907"/>
                    </a:ext>
                  </a:extLst>
                </a:gridCol>
                <a:gridCol w="417919">
                  <a:extLst>
                    <a:ext uri="{9D8B030D-6E8A-4147-A177-3AD203B41FA5}">
                      <a16:colId xmlns:a16="http://schemas.microsoft.com/office/drawing/2014/main" val="2335914716"/>
                    </a:ext>
                  </a:extLst>
                </a:gridCol>
                <a:gridCol w="1014823">
                  <a:extLst>
                    <a:ext uri="{9D8B030D-6E8A-4147-A177-3AD203B41FA5}">
                      <a16:colId xmlns:a16="http://schemas.microsoft.com/office/drawing/2014/main" val="2092440067"/>
                    </a:ext>
                  </a:extLst>
                </a:gridCol>
                <a:gridCol w="417919">
                  <a:extLst>
                    <a:ext uri="{9D8B030D-6E8A-4147-A177-3AD203B41FA5}">
                      <a16:colId xmlns:a16="http://schemas.microsoft.com/office/drawing/2014/main" val="2371068611"/>
                    </a:ext>
                  </a:extLst>
                </a:gridCol>
                <a:gridCol w="1014823">
                  <a:extLst>
                    <a:ext uri="{9D8B030D-6E8A-4147-A177-3AD203B41FA5}">
                      <a16:colId xmlns:a16="http://schemas.microsoft.com/office/drawing/2014/main" val="331986814"/>
                    </a:ext>
                  </a:extLst>
                </a:gridCol>
                <a:gridCol w="480832">
                  <a:extLst>
                    <a:ext uri="{9D8B030D-6E8A-4147-A177-3AD203B41FA5}">
                      <a16:colId xmlns:a16="http://schemas.microsoft.com/office/drawing/2014/main" val="1697466334"/>
                    </a:ext>
                  </a:extLst>
                </a:gridCol>
                <a:gridCol w="1077737">
                  <a:extLst>
                    <a:ext uri="{9D8B030D-6E8A-4147-A177-3AD203B41FA5}">
                      <a16:colId xmlns:a16="http://schemas.microsoft.com/office/drawing/2014/main" val="2643045605"/>
                    </a:ext>
                  </a:extLst>
                </a:gridCol>
              </a:tblGrid>
              <a:tr h="1378764">
                <a:tc rowSpan="2" gridSpan="2">
                  <a:txBody>
                    <a:bodyPr/>
                    <a:lstStyle/>
                    <a:p>
                      <a:pPr marL="38100" marR="38100">
                        <a:lnSpc>
                          <a:spcPts val="1600"/>
                        </a:lnSpc>
                        <a:spcAft>
                          <a:spcPts val="1000"/>
                        </a:spcAft>
                      </a:pPr>
                      <a:r>
                        <a:rPr lang="tr-TR" sz="1200" dirty="0">
                          <a:effectLst/>
                        </a:rPr>
                        <a:t>Değişkenler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rowSpan="2" hMerge="1">
                  <a:txBody>
                    <a:bodyPr/>
                    <a:lstStyle/>
                    <a:p>
                      <a:endParaRPr lang="tr-TR"/>
                    </a:p>
                  </a:txBody>
                  <a:tcPr/>
                </a:tc>
                <a:tc gridSpan="2">
                  <a:txBody>
                    <a:bodyPr/>
                    <a:lstStyle/>
                    <a:p>
                      <a:pPr marL="38100" marR="38100">
                        <a:lnSpc>
                          <a:spcPts val="1600"/>
                        </a:lnSpc>
                        <a:spcAft>
                          <a:spcPts val="1000"/>
                        </a:spcAft>
                      </a:pPr>
                      <a:r>
                        <a:rPr lang="tr-TR" sz="1200">
                          <a:effectLst/>
                        </a:rPr>
                        <a:t>Psoriasiste İçselleştirilmiş Damgalanma Ölçeği Toplam puanı</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hMerge="1">
                  <a:txBody>
                    <a:bodyPr/>
                    <a:lstStyle/>
                    <a:p>
                      <a:endParaRPr lang="tr-TR"/>
                    </a:p>
                  </a:txBody>
                  <a:tcPr/>
                </a:tc>
                <a:tc gridSpan="2">
                  <a:txBody>
                    <a:bodyPr/>
                    <a:lstStyle/>
                    <a:p>
                      <a:pPr marL="38100" marR="38100">
                        <a:lnSpc>
                          <a:spcPts val="1600"/>
                        </a:lnSpc>
                        <a:spcAft>
                          <a:spcPts val="1000"/>
                        </a:spcAft>
                      </a:pPr>
                      <a:r>
                        <a:rPr lang="tr-TR" sz="1200" dirty="0">
                          <a:effectLst/>
                        </a:rPr>
                        <a:t>Psoriasiste İçselleştirilmiş Damgalanma Ölçeği Kalıpların Onaylanması Alt Boyut Puanı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hMerge="1">
                  <a:txBody>
                    <a:bodyPr/>
                    <a:lstStyle/>
                    <a:p>
                      <a:endParaRPr lang="tr-TR"/>
                    </a:p>
                  </a:txBody>
                  <a:tcPr/>
                </a:tc>
                <a:tc gridSpan="2">
                  <a:txBody>
                    <a:bodyPr/>
                    <a:lstStyle/>
                    <a:p>
                      <a:pPr marL="38100" marR="38100">
                        <a:lnSpc>
                          <a:spcPts val="1600"/>
                        </a:lnSpc>
                        <a:spcAft>
                          <a:spcPts val="1000"/>
                        </a:spcAft>
                      </a:pPr>
                      <a:r>
                        <a:rPr lang="tr-TR" sz="1200">
                          <a:effectLst/>
                        </a:rPr>
                        <a:t>Psoriasiste İçselleştirilmiş Damgalanma Ölçeği Algılanan Ayrımcılık Alt Boyut Puanı</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hMerge="1">
                  <a:txBody>
                    <a:bodyPr/>
                    <a:lstStyle/>
                    <a:p>
                      <a:endParaRPr lang="tr-TR"/>
                    </a:p>
                  </a:txBody>
                  <a:tcPr/>
                </a:tc>
                <a:tc gridSpan="2">
                  <a:txBody>
                    <a:bodyPr/>
                    <a:lstStyle/>
                    <a:p>
                      <a:pPr marL="38100" marR="38100">
                        <a:lnSpc>
                          <a:spcPts val="1600"/>
                        </a:lnSpc>
                        <a:spcAft>
                          <a:spcPts val="1000"/>
                        </a:spcAft>
                      </a:pPr>
                      <a:r>
                        <a:rPr lang="tr-TR" sz="1200">
                          <a:effectLst/>
                        </a:rPr>
                        <a:t>Psoriasiste İçselleştirilmiş Damgalanma Ölçeği Ölçek Yabancılaşma Alt Boyut Puanı</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hMerge="1">
                  <a:txBody>
                    <a:bodyPr/>
                    <a:lstStyle/>
                    <a:p>
                      <a:endParaRPr lang="tr-TR"/>
                    </a:p>
                  </a:txBody>
                  <a:tcPr/>
                </a:tc>
                <a:tc gridSpan="2">
                  <a:txBody>
                    <a:bodyPr/>
                    <a:lstStyle/>
                    <a:p>
                      <a:pPr marL="38100" marR="38100">
                        <a:lnSpc>
                          <a:spcPts val="1600"/>
                        </a:lnSpc>
                        <a:spcAft>
                          <a:spcPts val="1000"/>
                        </a:spcAft>
                      </a:pPr>
                      <a:r>
                        <a:rPr lang="tr-TR" sz="1200">
                          <a:effectLst/>
                        </a:rPr>
                        <a:t>Psoriasiste İçselleştirilmiş Damgalanma Ölçeği Sosyal Geri Çekilme Alt Boyut Puanı</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hMerge="1">
                  <a:txBody>
                    <a:bodyPr/>
                    <a:lstStyle/>
                    <a:p>
                      <a:endParaRPr lang="tr-TR"/>
                    </a:p>
                  </a:txBody>
                  <a:tcPr/>
                </a:tc>
                <a:tc gridSpan="2">
                  <a:txBody>
                    <a:bodyPr/>
                    <a:lstStyle/>
                    <a:p>
                      <a:pPr marL="38100" marR="38100">
                        <a:lnSpc>
                          <a:spcPts val="1600"/>
                        </a:lnSpc>
                        <a:spcAft>
                          <a:spcPts val="1000"/>
                        </a:spcAft>
                      </a:pPr>
                      <a:r>
                        <a:rPr lang="tr-TR" sz="1200">
                          <a:effectLst/>
                        </a:rPr>
                        <a:t>Psoriasiste İçselleştirilmiş Damgalanma Ölçeği Damgalanmaya Karşı Direnç Puanı Alt Boyut Puanı</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hMerge="1">
                  <a:txBody>
                    <a:bodyPr/>
                    <a:lstStyle/>
                    <a:p>
                      <a:endParaRPr lang="tr-TR"/>
                    </a:p>
                  </a:txBody>
                  <a:tcPr/>
                </a:tc>
                <a:extLst>
                  <a:ext uri="{0D108BD9-81ED-4DB2-BD59-A6C34878D82A}">
                    <a16:rowId xmlns:a16="http://schemas.microsoft.com/office/drawing/2014/main" val="595715499"/>
                  </a:ext>
                </a:extLst>
              </a:tr>
              <a:tr h="574716">
                <a:tc gridSpan="2" vMerge="1">
                  <a:txBody>
                    <a:bodyPr/>
                    <a:lstStyle/>
                    <a:p>
                      <a:endParaRPr lang="tr-TR"/>
                    </a:p>
                  </a:txBody>
                  <a:tcPr/>
                </a:tc>
                <a:tc hMerge="1" vMerge="1">
                  <a:txBody>
                    <a:bodyPr/>
                    <a:lstStyle/>
                    <a:p>
                      <a:endParaRPr lang="tr-TR"/>
                    </a:p>
                  </a:txBody>
                  <a:tcPr/>
                </a:tc>
                <a:tc>
                  <a:txBody>
                    <a:bodyPr/>
                    <a:lstStyle/>
                    <a:p>
                      <a:pPr marL="38100" marR="38100">
                        <a:lnSpc>
                          <a:spcPts val="1600"/>
                        </a:lnSpc>
                        <a:spcAft>
                          <a:spcPts val="1000"/>
                        </a:spcAft>
                      </a:pPr>
                      <a:r>
                        <a:rPr lang="tr-TR" sz="1200">
                          <a:effectLst/>
                        </a:rPr>
                        <a:t>Min-Max</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a:txBody>
                    <a:bodyPr/>
                    <a:lstStyle/>
                    <a:p>
                      <a:pPr marL="38100" marR="38100">
                        <a:lnSpc>
                          <a:spcPts val="1600"/>
                        </a:lnSpc>
                        <a:spcAft>
                          <a:spcPts val="1000"/>
                        </a:spcAft>
                      </a:pPr>
                      <a:r>
                        <a:rPr lang="tr-TR" sz="1200">
                          <a:effectLst/>
                        </a:rPr>
                        <a:t>Ort±ss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a:txBody>
                    <a:bodyPr/>
                    <a:lstStyle/>
                    <a:p>
                      <a:pPr marL="38100" marR="38100">
                        <a:lnSpc>
                          <a:spcPts val="1600"/>
                        </a:lnSpc>
                        <a:spcAft>
                          <a:spcPts val="1000"/>
                        </a:spcAft>
                      </a:pPr>
                      <a:r>
                        <a:rPr lang="tr-TR" sz="1200">
                          <a:effectLst/>
                        </a:rPr>
                        <a:t>Min-Max</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a:txBody>
                    <a:bodyPr/>
                    <a:lstStyle/>
                    <a:p>
                      <a:pPr marL="38100" marR="38100">
                        <a:lnSpc>
                          <a:spcPts val="1600"/>
                        </a:lnSpc>
                        <a:spcAft>
                          <a:spcPts val="1000"/>
                        </a:spcAft>
                      </a:pPr>
                      <a:r>
                        <a:rPr lang="tr-TR" sz="1200">
                          <a:effectLst/>
                        </a:rPr>
                        <a:t>Ort±ss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a:txBody>
                    <a:bodyPr/>
                    <a:lstStyle/>
                    <a:p>
                      <a:pPr marL="38100" marR="38100">
                        <a:lnSpc>
                          <a:spcPts val="1600"/>
                        </a:lnSpc>
                        <a:spcAft>
                          <a:spcPts val="1000"/>
                        </a:spcAft>
                      </a:pPr>
                      <a:r>
                        <a:rPr lang="tr-TR" sz="1200">
                          <a:effectLst/>
                        </a:rPr>
                        <a:t>Min-Max</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a:txBody>
                    <a:bodyPr/>
                    <a:lstStyle/>
                    <a:p>
                      <a:pPr marL="38100" marR="38100">
                        <a:lnSpc>
                          <a:spcPts val="1600"/>
                        </a:lnSpc>
                        <a:spcAft>
                          <a:spcPts val="1000"/>
                        </a:spcAft>
                      </a:pPr>
                      <a:r>
                        <a:rPr lang="tr-TR" sz="1200">
                          <a:effectLst/>
                        </a:rPr>
                        <a:t>Ort±ss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a:txBody>
                    <a:bodyPr/>
                    <a:lstStyle/>
                    <a:p>
                      <a:pPr marL="38100" marR="38100">
                        <a:lnSpc>
                          <a:spcPts val="1600"/>
                        </a:lnSpc>
                        <a:spcAft>
                          <a:spcPts val="1000"/>
                        </a:spcAft>
                      </a:pPr>
                      <a:r>
                        <a:rPr lang="tr-TR" sz="1200">
                          <a:effectLst/>
                        </a:rPr>
                        <a:t>Min-Max</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a:txBody>
                    <a:bodyPr/>
                    <a:lstStyle/>
                    <a:p>
                      <a:pPr marL="38100" marR="38100">
                        <a:lnSpc>
                          <a:spcPts val="1600"/>
                        </a:lnSpc>
                        <a:spcAft>
                          <a:spcPts val="1000"/>
                        </a:spcAft>
                      </a:pPr>
                      <a:r>
                        <a:rPr lang="tr-TR" sz="1200">
                          <a:effectLst/>
                        </a:rPr>
                        <a:t>Ort±ss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a:txBody>
                    <a:bodyPr/>
                    <a:lstStyle/>
                    <a:p>
                      <a:pPr marL="38100" marR="38100">
                        <a:lnSpc>
                          <a:spcPts val="1600"/>
                        </a:lnSpc>
                        <a:spcAft>
                          <a:spcPts val="1000"/>
                        </a:spcAft>
                      </a:pPr>
                      <a:r>
                        <a:rPr lang="tr-TR" sz="1200">
                          <a:effectLst/>
                        </a:rPr>
                        <a:t>Min-Max</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a:txBody>
                    <a:bodyPr/>
                    <a:lstStyle/>
                    <a:p>
                      <a:pPr marL="38100" marR="38100">
                        <a:lnSpc>
                          <a:spcPts val="1600"/>
                        </a:lnSpc>
                        <a:spcAft>
                          <a:spcPts val="1000"/>
                        </a:spcAft>
                      </a:pPr>
                      <a:r>
                        <a:rPr lang="tr-TR" sz="1200">
                          <a:effectLst/>
                        </a:rPr>
                        <a:t>Ort±ss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a:txBody>
                    <a:bodyPr/>
                    <a:lstStyle/>
                    <a:p>
                      <a:pPr marL="38100" marR="38100">
                        <a:lnSpc>
                          <a:spcPts val="1600"/>
                        </a:lnSpc>
                        <a:spcAft>
                          <a:spcPts val="1000"/>
                        </a:spcAft>
                      </a:pPr>
                      <a:r>
                        <a:rPr lang="tr-TR" sz="1200">
                          <a:effectLst/>
                        </a:rPr>
                        <a:t>Min-Max</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a:txBody>
                    <a:bodyPr/>
                    <a:lstStyle/>
                    <a:p>
                      <a:pPr marL="38100" marR="38100">
                        <a:lnSpc>
                          <a:spcPts val="1600"/>
                        </a:lnSpc>
                        <a:spcAft>
                          <a:spcPts val="1000"/>
                        </a:spcAft>
                      </a:pPr>
                      <a:r>
                        <a:rPr lang="tr-TR" sz="1200">
                          <a:effectLst/>
                        </a:rPr>
                        <a:t>Ort±ss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extLst>
                  <a:ext uri="{0D108BD9-81ED-4DB2-BD59-A6C34878D82A}">
                    <a16:rowId xmlns:a16="http://schemas.microsoft.com/office/drawing/2014/main" val="2212558648"/>
                  </a:ext>
                </a:extLst>
              </a:tr>
              <a:tr h="574716">
                <a:tc rowSpan="3">
                  <a:txBody>
                    <a:bodyPr/>
                    <a:lstStyle/>
                    <a:p>
                      <a:pPr>
                        <a:lnSpc>
                          <a:spcPct val="115000"/>
                        </a:lnSpc>
                        <a:spcAft>
                          <a:spcPts val="1000"/>
                        </a:spcAft>
                      </a:pPr>
                      <a:r>
                        <a:rPr lang="tr-TR" sz="1200">
                          <a:effectLst/>
                        </a:rPr>
                        <a:t>Hastalığın iş yaşamını etkileme durumu</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a:txBody>
                    <a:bodyPr/>
                    <a:lstStyle/>
                    <a:p>
                      <a:pPr marR="38100">
                        <a:lnSpc>
                          <a:spcPts val="1600"/>
                        </a:lnSpc>
                        <a:spcAft>
                          <a:spcPts val="1000"/>
                        </a:spcAft>
                      </a:pPr>
                      <a:r>
                        <a:rPr lang="tr-TR" sz="1200">
                          <a:effectLst/>
                        </a:rPr>
                        <a:t>Evet etkiledi</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10564" marR="26411" marT="5282" marB="5282"/>
                </a:tc>
                <a:tc>
                  <a:txBody>
                    <a:bodyPr/>
                    <a:lstStyle/>
                    <a:p>
                      <a:pPr marL="38100" marR="38100">
                        <a:lnSpc>
                          <a:spcPts val="1600"/>
                        </a:lnSpc>
                        <a:spcAft>
                          <a:spcPts val="1000"/>
                        </a:spcAft>
                      </a:pPr>
                      <a:r>
                        <a:rPr lang="tr-TR" sz="1200">
                          <a:effectLst/>
                        </a:rPr>
                        <a:t>29-108</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a:txBody>
                    <a:bodyPr/>
                    <a:lstStyle/>
                    <a:p>
                      <a:pPr marL="38100" marR="38100">
                        <a:lnSpc>
                          <a:spcPts val="1600"/>
                        </a:lnSpc>
                        <a:spcAft>
                          <a:spcPts val="1000"/>
                        </a:spcAft>
                      </a:pPr>
                      <a:r>
                        <a:rPr lang="tr-TR" sz="1200">
                          <a:effectLst/>
                        </a:rPr>
                        <a:t>65.42±16.62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a:txBody>
                    <a:bodyPr/>
                    <a:lstStyle/>
                    <a:p>
                      <a:pPr marL="38100" marR="38100">
                        <a:lnSpc>
                          <a:spcPts val="1600"/>
                        </a:lnSpc>
                        <a:spcAft>
                          <a:spcPts val="1000"/>
                        </a:spcAft>
                      </a:pPr>
                      <a:r>
                        <a:rPr lang="tr-TR" sz="1200">
                          <a:effectLst/>
                        </a:rPr>
                        <a:t>7-26</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a:txBody>
                    <a:bodyPr/>
                    <a:lstStyle/>
                    <a:p>
                      <a:pPr marL="38100" marR="38100">
                        <a:lnSpc>
                          <a:spcPts val="1600"/>
                        </a:lnSpc>
                        <a:spcAft>
                          <a:spcPts val="1000"/>
                        </a:spcAft>
                      </a:pPr>
                      <a:r>
                        <a:rPr lang="tr-TR" sz="1200">
                          <a:effectLst/>
                        </a:rPr>
                        <a:t>13.66±4.29</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a:txBody>
                    <a:bodyPr/>
                    <a:lstStyle/>
                    <a:p>
                      <a:pPr marL="38100" marR="38100">
                        <a:lnSpc>
                          <a:spcPts val="1600"/>
                        </a:lnSpc>
                        <a:spcAft>
                          <a:spcPts val="1000"/>
                        </a:spcAft>
                      </a:pPr>
                      <a:r>
                        <a:rPr lang="tr-TR" sz="1200">
                          <a:effectLst/>
                        </a:rPr>
                        <a:t>5-19</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a:txBody>
                    <a:bodyPr/>
                    <a:lstStyle/>
                    <a:p>
                      <a:pPr marL="38100" marR="38100">
                        <a:lnSpc>
                          <a:spcPts val="1600"/>
                        </a:lnSpc>
                        <a:spcAft>
                          <a:spcPts val="1000"/>
                        </a:spcAft>
                      </a:pPr>
                      <a:r>
                        <a:rPr lang="tr-TR" sz="1200">
                          <a:effectLst/>
                        </a:rPr>
                        <a:t>10.82±3.49</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a:txBody>
                    <a:bodyPr/>
                    <a:lstStyle/>
                    <a:p>
                      <a:pPr marL="38100" marR="38100">
                        <a:lnSpc>
                          <a:spcPts val="1600"/>
                        </a:lnSpc>
                        <a:spcAft>
                          <a:spcPts val="1000"/>
                        </a:spcAft>
                      </a:pPr>
                      <a:r>
                        <a:rPr lang="tr-TR" sz="1200">
                          <a:effectLst/>
                        </a:rPr>
                        <a:t>6-24</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a:txBody>
                    <a:bodyPr/>
                    <a:lstStyle/>
                    <a:p>
                      <a:pPr marL="38100" marR="38100">
                        <a:lnSpc>
                          <a:spcPts val="1600"/>
                        </a:lnSpc>
                        <a:spcAft>
                          <a:spcPts val="1000"/>
                        </a:spcAft>
                      </a:pPr>
                      <a:r>
                        <a:rPr lang="tr-TR" sz="1200">
                          <a:effectLst/>
                        </a:rPr>
                        <a:t>14.96±4.60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a:txBody>
                    <a:bodyPr/>
                    <a:lstStyle/>
                    <a:p>
                      <a:pPr marL="38100" marR="38100">
                        <a:lnSpc>
                          <a:spcPts val="1600"/>
                        </a:lnSpc>
                        <a:spcAft>
                          <a:spcPts val="1000"/>
                        </a:spcAft>
                      </a:pPr>
                      <a:r>
                        <a:rPr lang="tr-TR" sz="1200">
                          <a:effectLst/>
                        </a:rPr>
                        <a:t>5-20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a:txBody>
                    <a:bodyPr/>
                    <a:lstStyle/>
                    <a:p>
                      <a:pPr marL="38100" marR="38100">
                        <a:lnSpc>
                          <a:spcPts val="1600"/>
                        </a:lnSpc>
                        <a:spcAft>
                          <a:spcPts val="1000"/>
                        </a:spcAft>
                      </a:pPr>
                      <a:r>
                        <a:rPr lang="tr-TR" sz="1200">
                          <a:effectLst/>
                        </a:rPr>
                        <a:t>11.80±3.97</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a:txBody>
                    <a:bodyPr/>
                    <a:lstStyle/>
                    <a:p>
                      <a:pPr marL="38100" marR="38100">
                        <a:lnSpc>
                          <a:spcPts val="1600"/>
                        </a:lnSpc>
                        <a:spcAft>
                          <a:spcPts val="1000"/>
                        </a:spcAft>
                      </a:pPr>
                      <a:r>
                        <a:rPr lang="tr-TR" sz="1200" dirty="0">
                          <a:effectLst/>
                        </a:rPr>
                        <a:t>5-20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a:txBody>
                    <a:bodyPr/>
                    <a:lstStyle/>
                    <a:p>
                      <a:pPr marL="38100" marR="38100">
                        <a:lnSpc>
                          <a:spcPts val="1600"/>
                        </a:lnSpc>
                        <a:spcAft>
                          <a:spcPts val="1000"/>
                        </a:spcAft>
                      </a:pPr>
                      <a:r>
                        <a:rPr lang="tr-TR" sz="1200">
                          <a:effectLst/>
                        </a:rPr>
                        <a:t>12.10±3.23</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extLst>
                  <a:ext uri="{0D108BD9-81ED-4DB2-BD59-A6C34878D82A}">
                    <a16:rowId xmlns:a16="http://schemas.microsoft.com/office/drawing/2014/main" val="2462752964"/>
                  </a:ext>
                </a:extLst>
              </a:tr>
              <a:tr h="574716">
                <a:tc vMerge="1">
                  <a:txBody>
                    <a:bodyPr/>
                    <a:lstStyle/>
                    <a:p>
                      <a:endParaRPr lang="tr-TR"/>
                    </a:p>
                  </a:txBody>
                  <a:tcPr/>
                </a:tc>
                <a:tc>
                  <a:txBody>
                    <a:bodyPr/>
                    <a:lstStyle/>
                    <a:p>
                      <a:pPr marR="38100">
                        <a:lnSpc>
                          <a:spcPts val="1600"/>
                        </a:lnSpc>
                        <a:spcAft>
                          <a:spcPts val="1000"/>
                        </a:spcAft>
                      </a:pPr>
                      <a:r>
                        <a:rPr lang="tr-TR" sz="1200">
                          <a:effectLst/>
                        </a:rPr>
                        <a:t>Hayır etkilemedi</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10564" marR="26411" marT="5282" marB="5282"/>
                </a:tc>
                <a:tc>
                  <a:txBody>
                    <a:bodyPr/>
                    <a:lstStyle/>
                    <a:p>
                      <a:pPr marL="38100" marR="38100">
                        <a:lnSpc>
                          <a:spcPts val="1600"/>
                        </a:lnSpc>
                        <a:spcAft>
                          <a:spcPts val="1000"/>
                        </a:spcAft>
                      </a:pPr>
                      <a:r>
                        <a:rPr lang="tr-TR" sz="1200">
                          <a:effectLst/>
                        </a:rPr>
                        <a:t>29-80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a:txBody>
                    <a:bodyPr/>
                    <a:lstStyle/>
                    <a:p>
                      <a:pPr marL="38100" marR="38100">
                        <a:lnSpc>
                          <a:spcPts val="1600"/>
                        </a:lnSpc>
                        <a:spcAft>
                          <a:spcPts val="1000"/>
                        </a:spcAft>
                      </a:pPr>
                      <a:r>
                        <a:rPr lang="tr-TR" sz="1200">
                          <a:effectLst/>
                        </a:rPr>
                        <a:t>54.02±11.95</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a:txBody>
                    <a:bodyPr/>
                    <a:lstStyle/>
                    <a:p>
                      <a:pPr marL="38100" marR="38100">
                        <a:lnSpc>
                          <a:spcPts val="1600"/>
                        </a:lnSpc>
                        <a:spcAft>
                          <a:spcPts val="1000"/>
                        </a:spcAft>
                      </a:pPr>
                      <a:r>
                        <a:rPr lang="tr-TR" sz="1200">
                          <a:effectLst/>
                        </a:rPr>
                        <a:t>7-18</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a:txBody>
                    <a:bodyPr/>
                    <a:lstStyle/>
                    <a:p>
                      <a:pPr marL="38100" marR="38100">
                        <a:lnSpc>
                          <a:spcPts val="1600"/>
                        </a:lnSpc>
                        <a:spcAft>
                          <a:spcPts val="1000"/>
                        </a:spcAft>
                      </a:pPr>
                      <a:r>
                        <a:rPr lang="tr-TR" sz="1200">
                          <a:effectLst/>
                        </a:rPr>
                        <a:t>10.97±3.15</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a:txBody>
                    <a:bodyPr/>
                    <a:lstStyle/>
                    <a:p>
                      <a:pPr marL="38100" marR="38100">
                        <a:lnSpc>
                          <a:spcPts val="1600"/>
                        </a:lnSpc>
                        <a:spcAft>
                          <a:spcPts val="1000"/>
                        </a:spcAft>
                      </a:pPr>
                      <a:r>
                        <a:rPr lang="tr-TR" sz="1200">
                          <a:effectLst/>
                        </a:rPr>
                        <a:t>5-14</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a:txBody>
                    <a:bodyPr/>
                    <a:lstStyle/>
                    <a:p>
                      <a:pPr marL="38100" marR="38100">
                        <a:lnSpc>
                          <a:spcPts val="1600"/>
                        </a:lnSpc>
                        <a:spcAft>
                          <a:spcPts val="1000"/>
                        </a:spcAft>
                      </a:pPr>
                      <a:r>
                        <a:rPr lang="tr-TR" sz="1200">
                          <a:effectLst/>
                        </a:rPr>
                        <a:t>8.52±2.36</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a:txBody>
                    <a:bodyPr/>
                    <a:lstStyle/>
                    <a:p>
                      <a:pPr marL="38100" marR="38100">
                        <a:lnSpc>
                          <a:spcPts val="1600"/>
                        </a:lnSpc>
                        <a:spcAft>
                          <a:spcPts val="1000"/>
                        </a:spcAft>
                      </a:pPr>
                      <a:r>
                        <a:rPr lang="tr-TR" sz="1200">
                          <a:effectLst/>
                        </a:rPr>
                        <a:t>6-22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a:txBody>
                    <a:bodyPr/>
                    <a:lstStyle/>
                    <a:p>
                      <a:pPr marL="38100" marR="38100">
                        <a:lnSpc>
                          <a:spcPts val="1600"/>
                        </a:lnSpc>
                        <a:spcAft>
                          <a:spcPts val="1000"/>
                        </a:spcAft>
                      </a:pPr>
                      <a:r>
                        <a:rPr lang="tr-TR" sz="1200">
                          <a:effectLst/>
                        </a:rPr>
                        <a:t>11.31±3.89</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a:txBody>
                    <a:bodyPr/>
                    <a:lstStyle/>
                    <a:p>
                      <a:pPr marL="38100" marR="38100">
                        <a:lnSpc>
                          <a:spcPts val="1600"/>
                        </a:lnSpc>
                        <a:spcAft>
                          <a:spcPts val="1000"/>
                        </a:spcAft>
                      </a:pPr>
                      <a:r>
                        <a:rPr lang="tr-TR" sz="1200">
                          <a:effectLst/>
                        </a:rPr>
                        <a:t>5-19</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a:txBody>
                    <a:bodyPr/>
                    <a:lstStyle/>
                    <a:p>
                      <a:pPr marL="38100" marR="38100">
                        <a:lnSpc>
                          <a:spcPts val="1600"/>
                        </a:lnSpc>
                        <a:spcAft>
                          <a:spcPts val="1000"/>
                        </a:spcAft>
                      </a:pPr>
                      <a:r>
                        <a:rPr lang="tr-TR" sz="1200">
                          <a:effectLst/>
                        </a:rPr>
                        <a:t>8.85±3.43</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a:txBody>
                    <a:bodyPr/>
                    <a:lstStyle/>
                    <a:p>
                      <a:pPr marL="38100" marR="38100">
                        <a:lnSpc>
                          <a:spcPts val="1600"/>
                        </a:lnSpc>
                        <a:spcAft>
                          <a:spcPts val="1000"/>
                        </a:spcAft>
                      </a:pPr>
                      <a:r>
                        <a:rPr lang="tr-TR" sz="1200">
                          <a:effectLst/>
                        </a:rPr>
                        <a:t>5-19</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a:txBody>
                    <a:bodyPr/>
                    <a:lstStyle/>
                    <a:p>
                      <a:pPr marL="38100" marR="38100">
                        <a:lnSpc>
                          <a:spcPts val="1600"/>
                        </a:lnSpc>
                        <a:spcAft>
                          <a:spcPts val="1000"/>
                        </a:spcAft>
                      </a:pPr>
                      <a:r>
                        <a:rPr lang="tr-TR" sz="1200">
                          <a:effectLst/>
                        </a:rPr>
                        <a:t>12.87±3.45</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extLst>
                  <a:ext uri="{0D108BD9-81ED-4DB2-BD59-A6C34878D82A}">
                    <a16:rowId xmlns:a16="http://schemas.microsoft.com/office/drawing/2014/main" val="1241449414"/>
                  </a:ext>
                </a:extLst>
              </a:tr>
              <a:tr h="306701">
                <a:tc vMerge="1">
                  <a:txBody>
                    <a:bodyPr/>
                    <a:lstStyle/>
                    <a:p>
                      <a:endParaRPr lang="tr-TR"/>
                    </a:p>
                  </a:txBody>
                  <a:tcPr/>
                </a:tc>
                <a:tc>
                  <a:txBody>
                    <a:bodyPr/>
                    <a:lstStyle/>
                    <a:p>
                      <a:pPr marL="38100" marR="38100">
                        <a:lnSpc>
                          <a:spcPts val="1600"/>
                        </a:lnSpc>
                        <a:spcAft>
                          <a:spcPts val="1000"/>
                        </a:spcAft>
                      </a:pPr>
                      <a:r>
                        <a:rPr lang="tr-TR"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10564" marR="26411" marT="5282" marB="5282"/>
                </a:tc>
                <a:tc gridSpan="2">
                  <a:txBody>
                    <a:bodyPr/>
                    <a:lstStyle/>
                    <a:p>
                      <a:pPr marL="38100" marR="38100">
                        <a:lnSpc>
                          <a:spcPts val="1600"/>
                        </a:lnSpc>
                        <a:spcAft>
                          <a:spcPts val="1000"/>
                        </a:spcAft>
                      </a:pPr>
                      <a:r>
                        <a:rPr lang="tr-TR" sz="1200" b="1" dirty="0">
                          <a:effectLst/>
                        </a:rPr>
                        <a:t>P=0.000  </a:t>
                      </a:r>
                      <a:r>
                        <a:rPr lang="en-GB" sz="1200" b="1" dirty="0">
                          <a:effectLst/>
                        </a:rPr>
                        <a:t>Z =</a:t>
                      </a:r>
                      <a:r>
                        <a:rPr lang="tr-TR" sz="1200" b="1" dirty="0">
                          <a:effectLst/>
                        </a:rPr>
                        <a:t>-3.591</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hMerge="1">
                  <a:txBody>
                    <a:bodyPr/>
                    <a:lstStyle/>
                    <a:p>
                      <a:endParaRPr lang="tr-TR"/>
                    </a:p>
                  </a:txBody>
                  <a:tcPr/>
                </a:tc>
                <a:tc gridSpan="2">
                  <a:txBody>
                    <a:bodyPr/>
                    <a:lstStyle/>
                    <a:p>
                      <a:pPr marL="38100" marR="38100">
                        <a:lnSpc>
                          <a:spcPts val="1600"/>
                        </a:lnSpc>
                        <a:spcAft>
                          <a:spcPts val="1000"/>
                        </a:spcAft>
                      </a:pPr>
                      <a:r>
                        <a:rPr lang="tr-TR" sz="1200" b="1" dirty="0">
                          <a:effectLst/>
                        </a:rPr>
                        <a:t>P=0.001  </a:t>
                      </a:r>
                      <a:r>
                        <a:rPr lang="en-GB" sz="1200" b="1" dirty="0">
                          <a:effectLst/>
                        </a:rPr>
                        <a:t>Z =</a:t>
                      </a:r>
                      <a:r>
                        <a:rPr lang="tr-TR" sz="1200" b="1" dirty="0">
                          <a:effectLst/>
                        </a:rPr>
                        <a:t>-3.282</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hMerge="1">
                  <a:txBody>
                    <a:bodyPr/>
                    <a:lstStyle/>
                    <a:p>
                      <a:endParaRPr lang="tr-TR"/>
                    </a:p>
                  </a:txBody>
                  <a:tcPr/>
                </a:tc>
                <a:tc gridSpan="2">
                  <a:txBody>
                    <a:bodyPr/>
                    <a:lstStyle/>
                    <a:p>
                      <a:pPr marL="38100" marR="38100">
                        <a:lnSpc>
                          <a:spcPts val="1600"/>
                        </a:lnSpc>
                        <a:spcAft>
                          <a:spcPts val="1000"/>
                        </a:spcAft>
                      </a:pPr>
                      <a:r>
                        <a:rPr lang="tr-TR" sz="1200" b="1" dirty="0">
                          <a:effectLst/>
                        </a:rPr>
                        <a:t>P=0.000  </a:t>
                      </a:r>
                      <a:r>
                        <a:rPr lang="en-GB" sz="1200" b="1" dirty="0">
                          <a:effectLst/>
                        </a:rPr>
                        <a:t>Z =</a:t>
                      </a:r>
                      <a:r>
                        <a:rPr lang="tr-TR" sz="1200" b="1" dirty="0">
                          <a:effectLst/>
                        </a:rPr>
                        <a:t>-3.509</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hMerge="1">
                  <a:txBody>
                    <a:bodyPr/>
                    <a:lstStyle/>
                    <a:p>
                      <a:endParaRPr lang="tr-TR"/>
                    </a:p>
                  </a:txBody>
                  <a:tcPr/>
                </a:tc>
                <a:tc gridSpan="2">
                  <a:txBody>
                    <a:bodyPr/>
                    <a:lstStyle/>
                    <a:p>
                      <a:pPr marL="38100" marR="38100">
                        <a:lnSpc>
                          <a:spcPts val="1600"/>
                        </a:lnSpc>
                        <a:spcAft>
                          <a:spcPts val="1000"/>
                        </a:spcAft>
                      </a:pPr>
                      <a:r>
                        <a:rPr lang="tr-TR" sz="1200" b="1" dirty="0">
                          <a:effectLst/>
                        </a:rPr>
                        <a:t>P=0.000  </a:t>
                      </a:r>
                      <a:r>
                        <a:rPr lang="en-GB" sz="1200" b="1" dirty="0">
                          <a:effectLst/>
                        </a:rPr>
                        <a:t>Z =</a:t>
                      </a:r>
                      <a:r>
                        <a:rPr lang="tr-TR" sz="1200" b="1" dirty="0">
                          <a:effectLst/>
                        </a:rPr>
                        <a:t>-3.974</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hMerge="1">
                  <a:txBody>
                    <a:bodyPr/>
                    <a:lstStyle/>
                    <a:p>
                      <a:endParaRPr lang="tr-TR"/>
                    </a:p>
                  </a:txBody>
                  <a:tcPr/>
                </a:tc>
                <a:tc gridSpan="2">
                  <a:txBody>
                    <a:bodyPr/>
                    <a:lstStyle/>
                    <a:p>
                      <a:pPr marL="38100" marR="38100">
                        <a:lnSpc>
                          <a:spcPts val="1600"/>
                        </a:lnSpc>
                        <a:spcAft>
                          <a:spcPts val="1000"/>
                        </a:spcAft>
                      </a:pPr>
                      <a:r>
                        <a:rPr lang="tr-TR" sz="1200" b="1" dirty="0">
                          <a:effectLst/>
                        </a:rPr>
                        <a:t>P=0.000  </a:t>
                      </a:r>
                      <a:r>
                        <a:rPr lang="en-GB" sz="1200" b="1" dirty="0">
                          <a:effectLst/>
                        </a:rPr>
                        <a:t>Z =</a:t>
                      </a:r>
                      <a:r>
                        <a:rPr lang="tr-TR" sz="1200" b="1" dirty="0">
                          <a:effectLst/>
                        </a:rPr>
                        <a:t>-3.642</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hMerge="1">
                  <a:txBody>
                    <a:bodyPr/>
                    <a:lstStyle/>
                    <a:p>
                      <a:endParaRPr lang="tr-TR"/>
                    </a:p>
                  </a:txBody>
                  <a:tcPr/>
                </a:tc>
                <a:tc gridSpan="2">
                  <a:txBody>
                    <a:bodyPr/>
                    <a:lstStyle/>
                    <a:p>
                      <a:pPr marL="38100" marR="38100">
                        <a:lnSpc>
                          <a:spcPts val="1600"/>
                        </a:lnSpc>
                        <a:spcAft>
                          <a:spcPts val="1000"/>
                        </a:spcAft>
                      </a:pPr>
                      <a:r>
                        <a:rPr lang="tr-TR" sz="1200" dirty="0">
                          <a:effectLst/>
                        </a:rPr>
                        <a:t>P= 0.221 </a:t>
                      </a:r>
                      <a:r>
                        <a:rPr lang="en-GB" sz="1200" dirty="0">
                          <a:effectLst/>
                        </a:rPr>
                        <a:t>Z =</a:t>
                      </a:r>
                      <a:r>
                        <a:rPr lang="tr-TR" sz="1200" dirty="0">
                          <a:effectLst/>
                        </a:rPr>
                        <a:t>-1.224</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82" marR="5282" marT="5282" marB="5282"/>
                </a:tc>
                <a:tc hMerge="1">
                  <a:txBody>
                    <a:bodyPr/>
                    <a:lstStyle/>
                    <a:p>
                      <a:endParaRPr lang="tr-TR"/>
                    </a:p>
                  </a:txBody>
                  <a:tcPr/>
                </a:tc>
                <a:extLst>
                  <a:ext uri="{0D108BD9-81ED-4DB2-BD59-A6C34878D82A}">
                    <a16:rowId xmlns:a16="http://schemas.microsoft.com/office/drawing/2014/main" val="3485885072"/>
                  </a:ext>
                </a:extLst>
              </a:tr>
            </a:tbl>
          </a:graphicData>
        </a:graphic>
      </p:graphicFrame>
      <p:sp>
        <p:nvSpPr>
          <p:cNvPr id="5" name="Başlık 1">
            <a:extLst>
              <a:ext uri="{FF2B5EF4-FFF2-40B4-BE49-F238E27FC236}">
                <a16:creationId xmlns:a16="http://schemas.microsoft.com/office/drawing/2014/main" id="{C38D132B-F0A5-9DAB-EE37-19C885A3BA4D}"/>
              </a:ext>
            </a:extLst>
          </p:cNvPr>
          <p:cNvSpPr>
            <a:spLocks noGrp="1"/>
          </p:cNvSpPr>
          <p:nvPr>
            <p:ph type="title"/>
          </p:nvPr>
        </p:nvSpPr>
        <p:spPr>
          <a:xfrm>
            <a:off x="841375" y="334963"/>
            <a:ext cx="10509250" cy="1076325"/>
          </a:xfrm>
        </p:spPr>
        <p:txBody>
          <a:bodyPr/>
          <a:lstStyle/>
          <a:p>
            <a:pPr algn="ctr"/>
            <a:r>
              <a:rPr lang="tr-TR" sz="2800" b="1" i="1" dirty="0" err="1">
                <a:solidFill>
                  <a:prstClr val="black"/>
                </a:solidFill>
              </a:rPr>
              <a:t>Sosyo</a:t>
            </a:r>
            <a:r>
              <a:rPr lang="tr-TR" sz="2800" b="1" i="1" dirty="0">
                <a:solidFill>
                  <a:prstClr val="black"/>
                </a:solidFill>
              </a:rPr>
              <a:t>-Demografik Özellikleri ile Psoriasiste İçselleştirilmiş Damgalanma Ölçeği Puanları Arasındaki İlişki</a:t>
            </a:r>
            <a:endParaRPr lang="tr-TR" dirty="0"/>
          </a:p>
        </p:txBody>
      </p:sp>
      <p:sp>
        <p:nvSpPr>
          <p:cNvPr id="7" name="Metin kutusu 6">
            <a:extLst>
              <a:ext uri="{FF2B5EF4-FFF2-40B4-BE49-F238E27FC236}">
                <a16:creationId xmlns:a16="http://schemas.microsoft.com/office/drawing/2014/main" id="{9349C09A-336E-DA4C-A046-47C59C10121C}"/>
              </a:ext>
            </a:extLst>
          </p:cNvPr>
          <p:cNvSpPr txBox="1"/>
          <p:nvPr/>
        </p:nvSpPr>
        <p:spPr>
          <a:xfrm>
            <a:off x="841240" y="5326718"/>
            <a:ext cx="10876099" cy="1131720"/>
          </a:xfrm>
          <a:prstGeom prst="rect">
            <a:avLst/>
          </a:prstGeom>
          <a:noFill/>
        </p:spPr>
        <p:txBody>
          <a:bodyPr wrap="square">
            <a:spAutoFit/>
          </a:bodyPr>
          <a:lstStyle/>
          <a:p>
            <a:pPr algn="ctr">
              <a:lnSpc>
                <a:spcPct val="115000"/>
              </a:lnSpc>
              <a:spcAft>
                <a:spcPts val="1000"/>
              </a:spcAft>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Hastalığın iş yaşamını etkilenme durumuna bakıldığında; hastalığı iş yaşamını etkileyen kişilerin </a:t>
            </a:r>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daha çok </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İçselleştirilmiş Damgalanma yaşamaktadır. Bu bireyler Ayrımcılığa maruz kaldıklarını daha çok fark edip kendilerini toplumdan daha çok izole etmektedir.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6953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630936" y="502920"/>
            <a:ext cx="3419856" cy="1463040"/>
          </a:xfrm>
        </p:spPr>
        <p:txBody>
          <a:bodyPr vert="horz" lIns="91440" tIns="45720" rIns="91440" bIns="45720" rtlCol="0" anchor="ctr">
            <a:normAutofit/>
          </a:bodyPr>
          <a:lstStyle/>
          <a:p>
            <a:r>
              <a:rPr lang="en-US" sz="1900" b="1" i="1" kern="1200" dirty="0" err="1">
                <a:solidFill>
                  <a:schemeClr val="tx1"/>
                </a:solidFill>
                <a:latin typeface="+mj-lt"/>
                <a:ea typeface="+mj-ea"/>
                <a:cs typeface="+mj-cs"/>
              </a:rPr>
              <a:t>Sosyo-Demografik</a:t>
            </a:r>
            <a:r>
              <a:rPr lang="en-US" sz="1900" b="1" i="1" kern="1200" dirty="0">
                <a:solidFill>
                  <a:schemeClr val="tx1"/>
                </a:solidFill>
                <a:latin typeface="+mj-lt"/>
                <a:ea typeface="+mj-ea"/>
                <a:cs typeface="+mj-cs"/>
              </a:rPr>
              <a:t> </a:t>
            </a:r>
            <a:r>
              <a:rPr lang="en-US" sz="1900" b="1" i="1" kern="1200" dirty="0" err="1">
                <a:solidFill>
                  <a:schemeClr val="tx1"/>
                </a:solidFill>
                <a:latin typeface="+mj-lt"/>
                <a:ea typeface="+mj-ea"/>
                <a:cs typeface="+mj-cs"/>
              </a:rPr>
              <a:t>Özellikleri</a:t>
            </a:r>
            <a:r>
              <a:rPr lang="en-US" sz="1900" b="1" i="1" kern="1200" dirty="0">
                <a:solidFill>
                  <a:schemeClr val="tx1"/>
                </a:solidFill>
                <a:latin typeface="+mj-lt"/>
                <a:ea typeface="+mj-ea"/>
                <a:cs typeface="+mj-cs"/>
              </a:rPr>
              <a:t> </a:t>
            </a:r>
            <a:r>
              <a:rPr lang="en-US" sz="1900" b="1" i="1" kern="1200" dirty="0" err="1">
                <a:solidFill>
                  <a:schemeClr val="tx1"/>
                </a:solidFill>
                <a:latin typeface="+mj-lt"/>
                <a:ea typeface="+mj-ea"/>
                <a:cs typeface="+mj-cs"/>
              </a:rPr>
              <a:t>ile</a:t>
            </a:r>
            <a:r>
              <a:rPr lang="en-US" sz="1900" b="1" i="1" kern="1200" dirty="0">
                <a:solidFill>
                  <a:schemeClr val="tx1"/>
                </a:solidFill>
                <a:latin typeface="+mj-lt"/>
                <a:ea typeface="+mj-ea"/>
                <a:cs typeface="+mj-cs"/>
              </a:rPr>
              <a:t> </a:t>
            </a:r>
            <a:r>
              <a:rPr lang="en-US" sz="1900" b="1" i="1" kern="1200" dirty="0" err="1">
                <a:solidFill>
                  <a:schemeClr val="tx1"/>
                </a:solidFill>
                <a:latin typeface="+mj-lt"/>
                <a:ea typeface="+mj-ea"/>
                <a:cs typeface="+mj-cs"/>
              </a:rPr>
              <a:t>Psoriasiste</a:t>
            </a:r>
            <a:r>
              <a:rPr lang="en-US" sz="1900" b="1" i="1" kern="1200" dirty="0">
                <a:solidFill>
                  <a:schemeClr val="tx1"/>
                </a:solidFill>
                <a:latin typeface="+mj-lt"/>
                <a:ea typeface="+mj-ea"/>
                <a:cs typeface="+mj-cs"/>
              </a:rPr>
              <a:t> </a:t>
            </a:r>
            <a:r>
              <a:rPr lang="en-US" sz="1900" b="1" i="1" kern="1200" dirty="0" err="1">
                <a:solidFill>
                  <a:schemeClr val="tx1"/>
                </a:solidFill>
                <a:latin typeface="+mj-lt"/>
                <a:ea typeface="+mj-ea"/>
                <a:cs typeface="+mj-cs"/>
              </a:rPr>
              <a:t>İçselleştirilmiş</a:t>
            </a:r>
            <a:r>
              <a:rPr lang="en-US" sz="1900" b="1" i="1" kern="1200" dirty="0">
                <a:solidFill>
                  <a:schemeClr val="tx1"/>
                </a:solidFill>
                <a:latin typeface="+mj-lt"/>
                <a:ea typeface="+mj-ea"/>
                <a:cs typeface="+mj-cs"/>
              </a:rPr>
              <a:t> </a:t>
            </a:r>
            <a:r>
              <a:rPr lang="en-US" sz="1900" b="1" i="1" kern="1200" dirty="0" err="1">
                <a:solidFill>
                  <a:schemeClr val="tx1"/>
                </a:solidFill>
                <a:latin typeface="+mj-lt"/>
                <a:ea typeface="+mj-ea"/>
                <a:cs typeface="+mj-cs"/>
              </a:rPr>
              <a:t>Damgalanma</a:t>
            </a:r>
            <a:r>
              <a:rPr lang="en-US" sz="1900" b="1" i="1" kern="1200" dirty="0">
                <a:solidFill>
                  <a:schemeClr val="tx1"/>
                </a:solidFill>
                <a:latin typeface="+mj-lt"/>
                <a:ea typeface="+mj-ea"/>
                <a:cs typeface="+mj-cs"/>
              </a:rPr>
              <a:t> </a:t>
            </a:r>
            <a:r>
              <a:rPr lang="en-US" sz="1900" b="1" i="1" kern="1200" dirty="0" err="1">
                <a:solidFill>
                  <a:schemeClr val="tx1"/>
                </a:solidFill>
                <a:latin typeface="+mj-lt"/>
                <a:ea typeface="+mj-ea"/>
                <a:cs typeface="+mj-cs"/>
              </a:rPr>
              <a:t>Ölçeği</a:t>
            </a:r>
            <a:r>
              <a:rPr lang="en-US" sz="1900" b="1" i="1" kern="1200" dirty="0">
                <a:solidFill>
                  <a:schemeClr val="tx1"/>
                </a:solidFill>
                <a:latin typeface="+mj-lt"/>
                <a:ea typeface="+mj-ea"/>
                <a:cs typeface="+mj-cs"/>
              </a:rPr>
              <a:t> </a:t>
            </a:r>
            <a:r>
              <a:rPr lang="en-US" sz="1900" b="1" i="1" kern="1200" dirty="0" err="1">
                <a:solidFill>
                  <a:schemeClr val="tx1"/>
                </a:solidFill>
                <a:latin typeface="+mj-lt"/>
                <a:ea typeface="+mj-ea"/>
                <a:cs typeface="+mj-cs"/>
              </a:rPr>
              <a:t>Puanları</a:t>
            </a:r>
            <a:r>
              <a:rPr lang="en-US" sz="1900" b="1" i="1" kern="1200" dirty="0">
                <a:solidFill>
                  <a:schemeClr val="tx1"/>
                </a:solidFill>
                <a:latin typeface="+mj-lt"/>
                <a:ea typeface="+mj-ea"/>
                <a:cs typeface="+mj-cs"/>
              </a:rPr>
              <a:t> </a:t>
            </a:r>
            <a:r>
              <a:rPr lang="en-US" sz="1900" b="1" i="1" kern="1200" dirty="0" err="1">
                <a:solidFill>
                  <a:schemeClr val="tx1"/>
                </a:solidFill>
                <a:latin typeface="+mj-lt"/>
                <a:ea typeface="+mj-ea"/>
                <a:cs typeface="+mj-cs"/>
              </a:rPr>
              <a:t>Arasındaki</a:t>
            </a:r>
            <a:r>
              <a:rPr lang="en-US" sz="1900" b="1" i="1" kern="1200" dirty="0">
                <a:solidFill>
                  <a:schemeClr val="tx1"/>
                </a:solidFill>
                <a:latin typeface="+mj-lt"/>
                <a:ea typeface="+mj-ea"/>
                <a:cs typeface="+mj-cs"/>
              </a:rPr>
              <a:t> </a:t>
            </a:r>
            <a:r>
              <a:rPr lang="en-US" sz="1900" b="1" i="1" kern="1200" dirty="0" err="1">
                <a:solidFill>
                  <a:schemeClr val="tx1"/>
                </a:solidFill>
                <a:latin typeface="+mj-lt"/>
                <a:ea typeface="+mj-ea"/>
                <a:cs typeface="+mj-cs"/>
              </a:rPr>
              <a:t>İlişki</a:t>
            </a:r>
            <a:endParaRPr lang="en-US" sz="1900" kern="1200" dirty="0">
              <a:solidFill>
                <a:schemeClr val="tx1"/>
              </a:solidFill>
              <a:latin typeface="+mj-lt"/>
              <a:ea typeface="+mj-ea"/>
              <a:cs typeface="+mj-cs"/>
            </a:endParaRPr>
          </a:p>
        </p:txBody>
      </p:sp>
      <p:sp>
        <p:nvSpPr>
          <p:cNvPr id="13"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etin kutusu 4">
            <a:extLst>
              <a:ext uri="{FF2B5EF4-FFF2-40B4-BE49-F238E27FC236}">
                <a16:creationId xmlns:a16="http://schemas.microsoft.com/office/drawing/2014/main" id="{F92450B7-F4F3-3750-0B6A-4B0CBCCCB9CB}"/>
              </a:ext>
            </a:extLst>
          </p:cNvPr>
          <p:cNvSpPr txBox="1"/>
          <p:nvPr/>
        </p:nvSpPr>
        <p:spPr>
          <a:xfrm>
            <a:off x="4654295" y="502920"/>
            <a:ext cx="6894576" cy="1463040"/>
          </a:xfrm>
          <a:prstGeom prst="rect">
            <a:avLst/>
          </a:prstGeom>
        </p:spPr>
        <p:txBody>
          <a:bodyPr vert="horz" lIns="91440" tIns="45720" rIns="91440" bIns="45720" rtlCol="0" anchor="ctr">
            <a:normAutofit fontScale="92500" lnSpcReduction="20000"/>
          </a:bodyPr>
          <a:lstStyle/>
          <a:p>
            <a:pPr indent="-228600">
              <a:lnSpc>
                <a:spcPct val="90000"/>
              </a:lnSpc>
              <a:spcAft>
                <a:spcPts val="1000"/>
              </a:spcAft>
              <a:buFont typeface="Arial" panose="020B0604020202020204" pitchFamily="34" charset="0"/>
              <a:buChar char="•"/>
            </a:pPr>
            <a:r>
              <a:rPr lang="en-US" sz="2000" dirty="0">
                <a:effectLst/>
              </a:rPr>
              <a:t>Sedef </a:t>
            </a:r>
            <a:r>
              <a:rPr lang="en-US" sz="2000" dirty="0" err="1">
                <a:effectLst/>
              </a:rPr>
              <a:t>artritinin</a:t>
            </a:r>
            <a:r>
              <a:rPr lang="en-US" sz="2000" dirty="0">
                <a:effectLst/>
              </a:rPr>
              <a:t> var </a:t>
            </a:r>
            <a:r>
              <a:rPr lang="en-US" sz="2000" dirty="0" err="1">
                <a:effectLst/>
              </a:rPr>
              <a:t>olma</a:t>
            </a:r>
            <a:r>
              <a:rPr lang="en-US" sz="2000" dirty="0">
                <a:effectLst/>
              </a:rPr>
              <a:t> </a:t>
            </a:r>
            <a:r>
              <a:rPr lang="en-US" sz="2000" dirty="0" err="1">
                <a:effectLst/>
              </a:rPr>
              <a:t>durumuna</a:t>
            </a:r>
            <a:r>
              <a:rPr lang="en-US" sz="2000" dirty="0">
                <a:effectLst/>
              </a:rPr>
              <a:t> </a:t>
            </a:r>
            <a:r>
              <a:rPr lang="en-US" sz="2000" dirty="0" err="1">
                <a:effectLst/>
              </a:rPr>
              <a:t>bakıldığında</a:t>
            </a:r>
            <a:r>
              <a:rPr lang="en-US" sz="2000" dirty="0">
                <a:effectLst/>
              </a:rPr>
              <a:t>; </a:t>
            </a:r>
            <a:endParaRPr lang="tr-TR" sz="2000" dirty="0">
              <a:effectLst/>
            </a:endParaRPr>
          </a:p>
          <a:p>
            <a:pPr>
              <a:lnSpc>
                <a:spcPct val="90000"/>
              </a:lnSpc>
              <a:spcAft>
                <a:spcPts val="1000"/>
              </a:spcAft>
            </a:pPr>
            <a:r>
              <a:rPr lang="en-US" sz="2000" dirty="0">
                <a:effectLst/>
              </a:rPr>
              <a:t>Sedef </a:t>
            </a:r>
            <a:r>
              <a:rPr lang="en-US" sz="2000" dirty="0" err="1">
                <a:effectLst/>
              </a:rPr>
              <a:t>artriti</a:t>
            </a:r>
            <a:r>
              <a:rPr lang="en-US" sz="2000" dirty="0">
                <a:effectLst/>
              </a:rPr>
              <a:t> olan </a:t>
            </a:r>
            <a:r>
              <a:rPr lang="en-US" sz="2000" dirty="0" err="1">
                <a:effectLst/>
              </a:rPr>
              <a:t>bireylerin</a:t>
            </a:r>
            <a:r>
              <a:rPr lang="en-US" sz="2000" b="1" dirty="0">
                <a:effectLst/>
              </a:rPr>
              <a:t> </a:t>
            </a:r>
            <a:r>
              <a:rPr lang="en-US" sz="2000" dirty="0" err="1">
                <a:effectLst/>
              </a:rPr>
              <a:t>daha</a:t>
            </a:r>
            <a:r>
              <a:rPr lang="en-US" sz="2000" dirty="0">
                <a:effectLst/>
              </a:rPr>
              <a:t> </a:t>
            </a:r>
            <a:r>
              <a:rPr lang="en-US" sz="2000" dirty="0" err="1">
                <a:effectLst/>
              </a:rPr>
              <a:t>çok</a:t>
            </a:r>
            <a:r>
              <a:rPr lang="en-US" sz="2000" dirty="0">
                <a:effectLst/>
              </a:rPr>
              <a:t> </a:t>
            </a:r>
            <a:r>
              <a:rPr lang="en-US" sz="2000" dirty="0" err="1">
                <a:effectLst/>
              </a:rPr>
              <a:t>İçselleştirilmiş</a:t>
            </a:r>
            <a:r>
              <a:rPr lang="en-US" sz="2000" dirty="0">
                <a:effectLst/>
              </a:rPr>
              <a:t> </a:t>
            </a:r>
            <a:r>
              <a:rPr lang="en-US" sz="2000" dirty="0" err="1">
                <a:effectLst/>
              </a:rPr>
              <a:t>Damgalanma</a:t>
            </a:r>
            <a:r>
              <a:rPr lang="en-US" sz="2000" dirty="0">
                <a:effectLst/>
              </a:rPr>
              <a:t> </a:t>
            </a:r>
            <a:r>
              <a:rPr lang="en-US" sz="2000" dirty="0" err="1">
                <a:effectLst/>
              </a:rPr>
              <a:t>yaşamaktadır</a:t>
            </a:r>
            <a:r>
              <a:rPr lang="en-US" sz="2000" dirty="0">
                <a:effectLst/>
              </a:rPr>
              <a:t>. </a:t>
            </a:r>
            <a:endParaRPr lang="tr-TR" sz="2000" dirty="0">
              <a:effectLst/>
            </a:endParaRPr>
          </a:p>
          <a:p>
            <a:pPr indent="-228600">
              <a:lnSpc>
                <a:spcPct val="90000"/>
              </a:lnSpc>
              <a:spcAft>
                <a:spcPts val="1000"/>
              </a:spcAft>
              <a:buFont typeface="Arial" panose="020B0604020202020204" pitchFamily="34" charset="0"/>
              <a:buChar char="•"/>
            </a:pPr>
            <a:r>
              <a:rPr lang="en-US" sz="2000" dirty="0">
                <a:effectLst/>
              </a:rPr>
              <a:t>Bu </a:t>
            </a:r>
            <a:r>
              <a:rPr lang="en-US" sz="2000" dirty="0" err="1">
                <a:effectLst/>
              </a:rPr>
              <a:t>bireyler</a:t>
            </a:r>
            <a:r>
              <a:rPr lang="en-US" sz="2000" dirty="0">
                <a:effectLst/>
              </a:rPr>
              <a:t> </a:t>
            </a:r>
            <a:r>
              <a:rPr lang="en-US" sz="2000" dirty="0" err="1">
                <a:effectLst/>
              </a:rPr>
              <a:t>Ayrımcılığa</a:t>
            </a:r>
            <a:r>
              <a:rPr lang="en-US" sz="2000" dirty="0">
                <a:effectLst/>
              </a:rPr>
              <a:t> </a:t>
            </a:r>
            <a:r>
              <a:rPr lang="en-US" sz="2000" dirty="0" err="1">
                <a:effectLst/>
              </a:rPr>
              <a:t>maruz</a:t>
            </a:r>
            <a:r>
              <a:rPr lang="en-US" sz="2000" dirty="0">
                <a:effectLst/>
              </a:rPr>
              <a:t> </a:t>
            </a:r>
            <a:r>
              <a:rPr lang="en-US" sz="2000" dirty="0" err="1">
                <a:effectLst/>
              </a:rPr>
              <a:t>kaldıklarını</a:t>
            </a:r>
            <a:r>
              <a:rPr lang="en-US" sz="2000" dirty="0">
                <a:effectLst/>
              </a:rPr>
              <a:t> </a:t>
            </a:r>
            <a:r>
              <a:rPr lang="en-US" sz="2000" dirty="0" err="1">
                <a:effectLst/>
              </a:rPr>
              <a:t>daha</a:t>
            </a:r>
            <a:r>
              <a:rPr lang="en-US" sz="2000" dirty="0">
                <a:effectLst/>
              </a:rPr>
              <a:t> </a:t>
            </a:r>
            <a:r>
              <a:rPr lang="en-US" sz="2000" dirty="0" err="1">
                <a:effectLst/>
              </a:rPr>
              <a:t>çok</a:t>
            </a:r>
            <a:r>
              <a:rPr lang="en-US" sz="2000" dirty="0">
                <a:effectLst/>
              </a:rPr>
              <a:t> fark </a:t>
            </a:r>
            <a:r>
              <a:rPr lang="en-US" sz="2000" dirty="0" err="1">
                <a:effectLst/>
              </a:rPr>
              <a:t>edip</a:t>
            </a:r>
            <a:r>
              <a:rPr lang="en-US" sz="2000" dirty="0">
                <a:effectLst/>
              </a:rPr>
              <a:t> </a:t>
            </a:r>
            <a:r>
              <a:rPr lang="en-US" sz="2000" dirty="0" err="1">
                <a:effectLst/>
              </a:rPr>
              <a:t>kendilerini</a:t>
            </a:r>
            <a:r>
              <a:rPr lang="en-US" sz="2000" dirty="0">
                <a:effectLst/>
              </a:rPr>
              <a:t> </a:t>
            </a:r>
            <a:r>
              <a:rPr lang="en-US" sz="2000" dirty="0" err="1">
                <a:effectLst/>
              </a:rPr>
              <a:t>toplumdan</a:t>
            </a:r>
            <a:r>
              <a:rPr lang="en-US" sz="2000" dirty="0">
                <a:effectLst/>
              </a:rPr>
              <a:t> </a:t>
            </a:r>
            <a:r>
              <a:rPr lang="en-US" sz="2000" dirty="0" err="1">
                <a:effectLst/>
              </a:rPr>
              <a:t>daha</a:t>
            </a:r>
            <a:r>
              <a:rPr lang="en-US" sz="2000" dirty="0">
                <a:effectLst/>
              </a:rPr>
              <a:t> </a:t>
            </a:r>
            <a:r>
              <a:rPr lang="en-US" sz="2000" dirty="0" err="1">
                <a:effectLst/>
              </a:rPr>
              <a:t>çok</a:t>
            </a:r>
            <a:r>
              <a:rPr lang="en-US" sz="2000" dirty="0">
                <a:effectLst/>
              </a:rPr>
              <a:t> </a:t>
            </a:r>
            <a:r>
              <a:rPr lang="en-US" sz="2000" dirty="0" err="1">
                <a:effectLst/>
              </a:rPr>
              <a:t>izole</a:t>
            </a:r>
            <a:r>
              <a:rPr lang="en-US" sz="2000" dirty="0">
                <a:effectLst/>
              </a:rPr>
              <a:t> </a:t>
            </a:r>
            <a:r>
              <a:rPr lang="en-US" sz="2000" dirty="0" err="1">
                <a:effectLst/>
              </a:rPr>
              <a:t>etmektedir</a:t>
            </a:r>
            <a:r>
              <a:rPr lang="en-US" sz="2000" dirty="0">
                <a:effectLst/>
              </a:rPr>
              <a:t>. </a:t>
            </a:r>
          </a:p>
        </p:txBody>
      </p:sp>
      <p:graphicFrame>
        <p:nvGraphicFramePr>
          <p:cNvPr id="6" name="Tablo 5">
            <a:extLst>
              <a:ext uri="{FF2B5EF4-FFF2-40B4-BE49-F238E27FC236}">
                <a16:creationId xmlns:a16="http://schemas.microsoft.com/office/drawing/2014/main" id="{05744BCA-D279-E805-6647-FC194E7CCEEA}"/>
              </a:ext>
            </a:extLst>
          </p:cNvPr>
          <p:cNvGraphicFramePr>
            <a:graphicFrameLocks noGrp="1"/>
          </p:cNvGraphicFramePr>
          <p:nvPr>
            <p:extLst>
              <p:ext uri="{D42A27DB-BD31-4B8C-83A1-F6EECF244321}">
                <p14:modId xmlns:p14="http://schemas.microsoft.com/office/powerpoint/2010/main" val="3698794984"/>
              </p:ext>
            </p:extLst>
          </p:nvPr>
        </p:nvGraphicFramePr>
        <p:xfrm>
          <a:off x="630936" y="2324911"/>
          <a:ext cx="10917942" cy="4096014"/>
        </p:xfrm>
        <a:graphic>
          <a:graphicData uri="http://schemas.openxmlformats.org/drawingml/2006/table">
            <a:tbl>
              <a:tblPr firstRow="1" firstCol="1" bandRow="1">
                <a:tableStyleId>{21E4AEA4-8DFA-4A89-87EB-49C32662AFE0}</a:tableStyleId>
              </a:tblPr>
              <a:tblGrid>
                <a:gridCol w="801677">
                  <a:extLst>
                    <a:ext uri="{9D8B030D-6E8A-4147-A177-3AD203B41FA5}">
                      <a16:colId xmlns:a16="http://schemas.microsoft.com/office/drawing/2014/main" val="1052581898"/>
                    </a:ext>
                  </a:extLst>
                </a:gridCol>
                <a:gridCol w="412495">
                  <a:extLst>
                    <a:ext uri="{9D8B030D-6E8A-4147-A177-3AD203B41FA5}">
                      <a16:colId xmlns:a16="http://schemas.microsoft.com/office/drawing/2014/main" val="2983415599"/>
                    </a:ext>
                  </a:extLst>
                </a:gridCol>
                <a:gridCol w="446979">
                  <a:extLst>
                    <a:ext uri="{9D8B030D-6E8A-4147-A177-3AD203B41FA5}">
                      <a16:colId xmlns:a16="http://schemas.microsoft.com/office/drawing/2014/main" val="2271999033"/>
                    </a:ext>
                  </a:extLst>
                </a:gridCol>
                <a:gridCol w="1117892">
                  <a:extLst>
                    <a:ext uri="{9D8B030D-6E8A-4147-A177-3AD203B41FA5}">
                      <a16:colId xmlns:a16="http://schemas.microsoft.com/office/drawing/2014/main" val="1686301110"/>
                    </a:ext>
                  </a:extLst>
                </a:gridCol>
                <a:gridCol w="460364">
                  <a:extLst>
                    <a:ext uri="{9D8B030D-6E8A-4147-A177-3AD203B41FA5}">
                      <a16:colId xmlns:a16="http://schemas.microsoft.com/office/drawing/2014/main" val="2204185850"/>
                    </a:ext>
                  </a:extLst>
                </a:gridCol>
                <a:gridCol w="1117892">
                  <a:extLst>
                    <a:ext uri="{9D8B030D-6E8A-4147-A177-3AD203B41FA5}">
                      <a16:colId xmlns:a16="http://schemas.microsoft.com/office/drawing/2014/main" val="1486034600"/>
                    </a:ext>
                  </a:extLst>
                </a:gridCol>
                <a:gridCol w="460364">
                  <a:extLst>
                    <a:ext uri="{9D8B030D-6E8A-4147-A177-3AD203B41FA5}">
                      <a16:colId xmlns:a16="http://schemas.microsoft.com/office/drawing/2014/main" val="3299548350"/>
                    </a:ext>
                  </a:extLst>
                </a:gridCol>
                <a:gridCol w="1117892">
                  <a:extLst>
                    <a:ext uri="{9D8B030D-6E8A-4147-A177-3AD203B41FA5}">
                      <a16:colId xmlns:a16="http://schemas.microsoft.com/office/drawing/2014/main" val="2616664336"/>
                    </a:ext>
                  </a:extLst>
                </a:gridCol>
                <a:gridCol w="460364">
                  <a:extLst>
                    <a:ext uri="{9D8B030D-6E8A-4147-A177-3AD203B41FA5}">
                      <a16:colId xmlns:a16="http://schemas.microsoft.com/office/drawing/2014/main" val="2741630789"/>
                    </a:ext>
                  </a:extLst>
                </a:gridCol>
                <a:gridCol w="1117892">
                  <a:extLst>
                    <a:ext uri="{9D8B030D-6E8A-4147-A177-3AD203B41FA5}">
                      <a16:colId xmlns:a16="http://schemas.microsoft.com/office/drawing/2014/main" val="2759878885"/>
                    </a:ext>
                  </a:extLst>
                </a:gridCol>
                <a:gridCol w="460364">
                  <a:extLst>
                    <a:ext uri="{9D8B030D-6E8A-4147-A177-3AD203B41FA5}">
                      <a16:colId xmlns:a16="http://schemas.microsoft.com/office/drawing/2014/main" val="641623736"/>
                    </a:ext>
                  </a:extLst>
                </a:gridCol>
                <a:gridCol w="1117892">
                  <a:extLst>
                    <a:ext uri="{9D8B030D-6E8A-4147-A177-3AD203B41FA5}">
                      <a16:colId xmlns:a16="http://schemas.microsoft.com/office/drawing/2014/main" val="1751261995"/>
                    </a:ext>
                  </a:extLst>
                </a:gridCol>
                <a:gridCol w="707983">
                  <a:extLst>
                    <a:ext uri="{9D8B030D-6E8A-4147-A177-3AD203B41FA5}">
                      <a16:colId xmlns:a16="http://schemas.microsoft.com/office/drawing/2014/main" val="1570864014"/>
                    </a:ext>
                  </a:extLst>
                </a:gridCol>
                <a:gridCol w="1117892">
                  <a:extLst>
                    <a:ext uri="{9D8B030D-6E8A-4147-A177-3AD203B41FA5}">
                      <a16:colId xmlns:a16="http://schemas.microsoft.com/office/drawing/2014/main" val="1832767303"/>
                    </a:ext>
                  </a:extLst>
                </a:gridCol>
              </a:tblGrid>
              <a:tr h="1788798">
                <a:tc rowSpan="2" gridSpan="2">
                  <a:txBody>
                    <a:bodyPr/>
                    <a:lstStyle/>
                    <a:p>
                      <a:pPr marL="38100" marR="38100">
                        <a:lnSpc>
                          <a:spcPts val="1600"/>
                        </a:lnSpc>
                        <a:spcAft>
                          <a:spcPts val="1000"/>
                        </a:spcAft>
                      </a:pPr>
                      <a:r>
                        <a:rPr lang="tr-TR" sz="1400">
                          <a:solidFill>
                            <a:schemeClr val="tx1"/>
                          </a:solidFill>
                          <a:effectLst/>
                        </a:rPr>
                        <a:t>Değişkenler</a:t>
                      </a:r>
                      <a:endParaRPr lang="tr-T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rowSpan="2" hMerge="1">
                  <a:txBody>
                    <a:bodyPr/>
                    <a:lstStyle/>
                    <a:p>
                      <a:endParaRPr lang="tr-TR"/>
                    </a:p>
                  </a:txBody>
                  <a:tcPr/>
                </a:tc>
                <a:tc gridSpan="2">
                  <a:txBody>
                    <a:bodyPr/>
                    <a:lstStyle/>
                    <a:p>
                      <a:pPr marL="38100" marR="38100">
                        <a:lnSpc>
                          <a:spcPts val="1600"/>
                        </a:lnSpc>
                        <a:spcAft>
                          <a:spcPts val="1000"/>
                        </a:spcAft>
                      </a:pPr>
                      <a:r>
                        <a:rPr lang="tr-TR" sz="1400" dirty="0">
                          <a:solidFill>
                            <a:schemeClr val="tx1"/>
                          </a:solidFill>
                          <a:effectLst/>
                        </a:rPr>
                        <a:t>Psoriasiste İçselleştirilmiş Damgalanma Ölçeği Toplam puanı</a:t>
                      </a:r>
                      <a:endParaRPr lang="tr-T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hMerge="1">
                  <a:txBody>
                    <a:bodyPr/>
                    <a:lstStyle/>
                    <a:p>
                      <a:endParaRPr lang="tr-TR"/>
                    </a:p>
                  </a:txBody>
                  <a:tcPr/>
                </a:tc>
                <a:tc gridSpan="2">
                  <a:txBody>
                    <a:bodyPr/>
                    <a:lstStyle/>
                    <a:p>
                      <a:pPr marL="38100" marR="38100">
                        <a:lnSpc>
                          <a:spcPts val="1600"/>
                        </a:lnSpc>
                        <a:spcAft>
                          <a:spcPts val="1000"/>
                        </a:spcAft>
                      </a:pPr>
                      <a:r>
                        <a:rPr lang="tr-TR" sz="1400">
                          <a:solidFill>
                            <a:schemeClr val="tx1"/>
                          </a:solidFill>
                          <a:effectLst/>
                        </a:rPr>
                        <a:t>Psoriasiste İçselleştirilmiş Damgalanma Ölçeği Kalıpların Onaylanması Alt Boyut Puanı</a:t>
                      </a:r>
                      <a:endParaRPr lang="tr-T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hMerge="1">
                  <a:txBody>
                    <a:bodyPr/>
                    <a:lstStyle/>
                    <a:p>
                      <a:endParaRPr lang="tr-TR"/>
                    </a:p>
                  </a:txBody>
                  <a:tcPr/>
                </a:tc>
                <a:tc gridSpan="2">
                  <a:txBody>
                    <a:bodyPr/>
                    <a:lstStyle/>
                    <a:p>
                      <a:pPr marL="38100" marR="38100">
                        <a:lnSpc>
                          <a:spcPts val="1600"/>
                        </a:lnSpc>
                        <a:spcAft>
                          <a:spcPts val="1000"/>
                        </a:spcAft>
                      </a:pPr>
                      <a:r>
                        <a:rPr lang="tr-TR" sz="1400">
                          <a:solidFill>
                            <a:schemeClr val="tx1"/>
                          </a:solidFill>
                          <a:effectLst/>
                        </a:rPr>
                        <a:t>Psoriasiste İçselleştirilmiş Damgalanma Ölçeği Algılanan Ayrımcılık Alt Boyut Puanı</a:t>
                      </a:r>
                      <a:endParaRPr lang="tr-T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hMerge="1">
                  <a:txBody>
                    <a:bodyPr/>
                    <a:lstStyle/>
                    <a:p>
                      <a:endParaRPr lang="tr-TR"/>
                    </a:p>
                  </a:txBody>
                  <a:tcPr/>
                </a:tc>
                <a:tc gridSpan="2">
                  <a:txBody>
                    <a:bodyPr/>
                    <a:lstStyle/>
                    <a:p>
                      <a:pPr marL="38100" marR="38100">
                        <a:lnSpc>
                          <a:spcPts val="1600"/>
                        </a:lnSpc>
                        <a:spcAft>
                          <a:spcPts val="1000"/>
                        </a:spcAft>
                      </a:pPr>
                      <a:r>
                        <a:rPr lang="tr-TR" sz="1400">
                          <a:solidFill>
                            <a:schemeClr val="tx1"/>
                          </a:solidFill>
                          <a:effectLst/>
                        </a:rPr>
                        <a:t>Psoriasiste İçselleştirilmiş Damgalanma Ölçeği Ölçek Yabancılaşma Alt Boyut Puanı</a:t>
                      </a:r>
                      <a:endParaRPr lang="tr-T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hMerge="1">
                  <a:txBody>
                    <a:bodyPr/>
                    <a:lstStyle/>
                    <a:p>
                      <a:endParaRPr lang="tr-TR"/>
                    </a:p>
                  </a:txBody>
                  <a:tcPr/>
                </a:tc>
                <a:tc gridSpan="2">
                  <a:txBody>
                    <a:bodyPr/>
                    <a:lstStyle/>
                    <a:p>
                      <a:pPr marL="38100" marR="38100">
                        <a:lnSpc>
                          <a:spcPts val="1600"/>
                        </a:lnSpc>
                        <a:spcAft>
                          <a:spcPts val="1000"/>
                        </a:spcAft>
                      </a:pPr>
                      <a:r>
                        <a:rPr lang="tr-TR" sz="1400" dirty="0">
                          <a:solidFill>
                            <a:schemeClr val="tx1"/>
                          </a:solidFill>
                          <a:effectLst/>
                        </a:rPr>
                        <a:t>Psoriasiste İçselleştirilmiş Damgalanma Ölçeği Sosyal Geri Çekilme Alt Boyut Puanı</a:t>
                      </a:r>
                      <a:endParaRPr lang="tr-T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hMerge="1">
                  <a:txBody>
                    <a:bodyPr/>
                    <a:lstStyle/>
                    <a:p>
                      <a:endParaRPr lang="tr-TR"/>
                    </a:p>
                  </a:txBody>
                  <a:tcPr/>
                </a:tc>
                <a:tc gridSpan="2">
                  <a:txBody>
                    <a:bodyPr/>
                    <a:lstStyle/>
                    <a:p>
                      <a:pPr marL="38100" marR="38100">
                        <a:lnSpc>
                          <a:spcPts val="1600"/>
                        </a:lnSpc>
                        <a:spcAft>
                          <a:spcPts val="1000"/>
                        </a:spcAft>
                      </a:pPr>
                      <a:r>
                        <a:rPr lang="tr-TR" sz="1400">
                          <a:solidFill>
                            <a:schemeClr val="tx1"/>
                          </a:solidFill>
                          <a:effectLst/>
                        </a:rPr>
                        <a:t>Psoriasiste İçselleştirilmiş Damgalanma Ölçeği Damgalanmaya Karşı Direnç Puanı Alt Boyut Puanı</a:t>
                      </a:r>
                      <a:endParaRPr lang="tr-T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hMerge="1">
                  <a:txBody>
                    <a:bodyPr/>
                    <a:lstStyle/>
                    <a:p>
                      <a:endParaRPr lang="tr-TR"/>
                    </a:p>
                  </a:txBody>
                  <a:tcPr/>
                </a:tc>
                <a:extLst>
                  <a:ext uri="{0D108BD9-81ED-4DB2-BD59-A6C34878D82A}">
                    <a16:rowId xmlns:a16="http://schemas.microsoft.com/office/drawing/2014/main" val="144443435"/>
                  </a:ext>
                </a:extLst>
              </a:tr>
              <a:tr h="745633">
                <a:tc gridSpan="2" vMerge="1">
                  <a:txBody>
                    <a:bodyPr/>
                    <a:lstStyle/>
                    <a:p>
                      <a:endParaRPr lang="tr-TR"/>
                    </a:p>
                  </a:txBody>
                  <a:tcPr/>
                </a:tc>
                <a:tc hMerge="1" vMerge="1">
                  <a:txBody>
                    <a:bodyPr/>
                    <a:lstStyle/>
                    <a:p>
                      <a:endParaRPr lang="tr-TR"/>
                    </a:p>
                  </a:txBody>
                  <a:tcPr/>
                </a:tc>
                <a:tc>
                  <a:txBody>
                    <a:bodyPr/>
                    <a:lstStyle/>
                    <a:p>
                      <a:pPr marL="38100" marR="38100">
                        <a:lnSpc>
                          <a:spcPts val="1600"/>
                        </a:lnSpc>
                        <a:spcAft>
                          <a:spcPts val="1000"/>
                        </a:spcAft>
                      </a:pPr>
                      <a:r>
                        <a:rPr lang="tr-TR" sz="1400">
                          <a:solidFill>
                            <a:schemeClr val="tx1"/>
                          </a:solidFill>
                          <a:effectLst/>
                        </a:rPr>
                        <a:t>Min-Max</a:t>
                      </a:r>
                      <a:endParaRPr lang="tr-T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a:txBody>
                    <a:bodyPr/>
                    <a:lstStyle/>
                    <a:p>
                      <a:pPr marL="38100" marR="38100">
                        <a:lnSpc>
                          <a:spcPts val="1600"/>
                        </a:lnSpc>
                        <a:spcAft>
                          <a:spcPts val="1000"/>
                        </a:spcAft>
                      </a:pPr>
                      <a:r>
                        <a:rPr lang="tr-TR" sz="1400" dirty="0" err="1">
                          <a:solidFill>
                            <a:schemeClr val="tx1"/>
                          </a:solidFill>
                          <a:effectLst/>
                        </a:rPr>
                        <a:t>Ort±ss</a:t>
                      </a:r>
                      <a:r>
                        <a:rPr lang="tr-TR" sz="1400" dirty="0">
                          <a:solidFill>
                            <a:schemeClr val="tx1"/>
                          </a:solidFill>
                          <a:effectLst/>
                        </a:rPr>
                        <a:t>	</a:t>
                      </a:r>
                      <a:endParaRPr lang="tr-T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a:txBody>
                    <a:bodyPr/>
                    <a:lstStyle/>
                    <a:p>
                      <a:pPr marL="38100" marR="38100">
                        <a:lnSpc>
                          <a:spcPts val="1600"/>
                        </a:lnSpc>
                        <a:spcAft>
                          <a:spcPts val="1000"/>
                        </a:spcAft>
                      </a:pPr>
                      <a:r>
                        <a:rPr lang="tr-TR" sz="1400" dirty="0" err="1">
                          <a:solidFill>
                            <a:schemeClr val="tx1"/>
                          </a:solidFill>
                          <a:effectLst/>
                        </a:rPr>
                        <a:t>Min-Max</a:t>
                      </a:r>
                      <a:endParaRPr lang="tr-T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a:txBody>
                    <a:bodyPr/>
                    <a:lstStyle/>
                    <a:p>
                      <a:pPr marL="38100" marR="38100">
                        <a:lnSpc>
                          <a:spcPts val="1600"/>
                        </a:lnSpc>
                        <a:spcAft>
                          <a:spcPts val="1000"/>
                        </a:spcAft>
                      </a:pPr>
                      <a:r>
                        <a:rPr lang="tr-TR" sz="1400">
                          <a:solidFill>
                            <a:schemeClr val="tx1"/>
                          </a:solidFill>
                          <a:effectLst/>
                        </a:rPr>
                        <a:t>Ort±ss	</a:t>
                      </a:r>
                      <a:endParaRPr lang="tr-T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a:txBody>
                    <a:bodyPr/>
                    <a:lstStyle/>
                    <a:p>
                      <a:pPr marL="38100" marR="38100">
                        <a:lnSpc>
                          <a:spcPts val="1600"/>
                        </a:lnSpc>
                        <a:spcAft>
                          <a:spcPts val="1000"/>
                        </a:spcAft>
                      </a:pPr>
                      <a:r>
                        <a:rPr lang="tr-TR" sz="1400">
                          <a:solidFill>
                            <a:schemeClr val="tx1"/>
                          </a:solidFill>
                          <a:effectLst/>
                        </a:rPr>
                        <a:t>Min-Max</a:t>
                      </a:r>
                      <a:endParaRPr lang="tr-T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a:txBody>
                    <a:bodyPr/>
                    <a:lstStyle/>
                    <a:p>
                      <a:pPr marL="38100" marR="38100">
                        <a:lnSpc>
                          <a:spcPts val="1600"/>
                        </a:lnSpc>
                        <a:spcAft>
                          <a:spcPts val="1000"/>
                        </a:spcAft>
                      </a:pPr>
                      <a:r>
                        <a:rPr lang="tr-TR" sz="1400">
                          <a:solidFill>
                            <a:schemeClr val="tx1"/>
                          </a:solidFill>
                          <a:effectLst/>
                        </a:rPr>
                        <a:t>Ort±ss	</a:t>
                      </a:r>
                      <a:endParaRPr lang="tr-T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a:txBody>
                    <a:bodyPr/>
                    <a:lstStyle/>
                    <a:p>
                      <a:pPr marL="38100" marR="38100">
                        <a:lnSpc>
                          <a:spcPts val="1600"/>
                        </a:lnSpc>
                        <a:spcAft>
                          <a:spcPts val="1000"/>
                        </a:spcAft>
                      </a:pPr>
                      <a:r>
                        <a:rPr lang="tr-TR" sz="1400">
                          <a:solidFill>
                            <a:schemeClr val="tx1"/>
                          </a:solidFill>
                          <a:effectLst/>
                        </a:rPr>
                        <a:t>Min-Max</a:t>
                      </a:r>
                      <a:endParaRPr lang="tr-T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a:txBody>
                    <a:bodyPr/>
                    <a:lstStyle/>
                    <a:p>
                      <a:pPr marL="38100" marR="38100">
                        <a:lnSpc>
                          <a:spcPts val="1600"/>
                        </a:lnSpc>
                        <a:spcAft>
                          <a:spcPts val="1000"/>
                        </a:spcAft>
                      </a:pPr>
                      <a:r>
                        <a:rPr lang="tr-TR" sz="1400">
                          <a:solidFill>
                            <a:schemeClr val="tx1"/>
                          </a:solidFill>
                          <a:effectLst/>
                        </a:rPr>
                        <a:t>Ort±ss	</a:t>
                      </a:r>
                      <a:endParaRPr lang="tr-T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a:txBody>
                    <a:bodyPr/>
                    <a:lstStyle/>
                    <a:p>
                      <a:pPr marL="38100" marR="38100">
                        <a:lnSpc>
                          <a:spcPts val="1600"/>
                        </a:lnSpc>
                        <a:spcAft>
                          <a:spcPts val="1000"/>
                        </a:spcAft>
                      </a:pPr>
                      <a:r>
                        <a:rPr lang="tr-TR" sz="1400">
                          <a:solidFill>
                            <a:schemeClr val="tx1"/>
                          </a:solidFill>
                          <a:effectLst/>
                        </a:rPr>
                        <a:t>Min-Max</a:t>
                      </a:r>
                      <a:endParaRPr lang="tr-T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a:txBody>
                    <a:bodyPr/>
                    <a:lstStyle/>
                    <a:p>
                      <a:pPr marL="38100" marR="38100">
                        <a:lnSpc>
                          <a:spcPts val="1600"/>
                        </a:lnSpc>
                        <a:spcAft>
                          <a:spcPts val="1000"/>
                        </a:spcAft>
                      </a:pPr>
                      <a:r>
                        <a:rPr lang="tr-TR" sz="1400">
                          <a:solidFill>
                            <a:schemeClr val="tx1"/>
                          </a:solidFill>
                          <a:effectLst/>
                        </a:rPr>
                        <a:t>Ort±ss	</a:t>
                      </a:r>
                      <a:endParaRPr lang="tr-T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a:txBody>
                    <a:bodyPr/>
                    <a:lstStyle/>
                    <a:p>
                      <a:pPr marL="38100" marR="38100">
                        <a:lnSpc>
                          <a:spcPts val="1600"/>
                        </a:lnSpc>
                        <a:spcAft>
                          <a:spcPts val="1000"/>
                        </a:spcAft>
                      </a:pPr>
                      <a:r>
                        <a:rPr lang="tr-TR" sz="1400">
                          <a:solidFill>
                            <a:schemeClr val="tx1"/>
                          </a:solidFill>
                          <a:effectLst/>
                        </a:rPr>
                        <a:t>Min-Max</a:t>
                      </a:r>
                      <a:endParaRPr lang="tr-T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a:txBody>
                    <a:bodyPr/>
                    <a:lstStyle/>
                    <a:p>
                      <a:pPr marL="38100" marR="38100">
                        <a:lnSpc>
                          <a:spcPts val="1600"/>
                        </a:lnSpc>
                        <a:spcAft>
                          <a:spcPts val="1000"/>
                        </a:spcAft>
                      </a:pPr>
                      <a:r>
                        <a:rPr lang="tr-TR" sz="1400">
                          <a:solidFill>
                            <a:schemeClr val="tx1"/>
                          </a:solidFill>
                          <a:effectLst/>
                        </a:rPr>
                        <a:t>Ort±ss	</a:t>
                      </a:r>
                      <a:endParaRPr lang="tr-T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extLst>
                  <a:ext uri="{0D108BD9-81ED-4DB2-BD59-A6C34878D82A}">
                    <a16:rowId xmlns:a16="http://schemas.microsoft.com/office/drawing/2014/main" val="2396625453"/>
                  </a:ext>
                </a:extLst>
              </a:tr>
              <a:tr h="397912">
                <a:tc rowSpan="3">
                  <a:txBody>
                    <a:bodyPr/>
                    <a:lstStyle/>
                    <a:p>
                      <a:pPr>
                        <a:lnSpc>
                          <a:spcPct val="115000"/>
                        </a:lnSpc>
                        <a:spcAft>
                          <a:spcPts val="1000"/>
                        </a:spcAft>
                      </a:pPr>
                      <a:r>
                        <a:rPr lang="tr-TR" sz="1400">
                          <a:solidFill>
                            <a:schemeClr val="tx1"/>
                          </a:solidFill>
                          <a:effectLst/>
                        </a:rPr>
                        <a:t>Sedef artriti varlığı</a:t>
                      </a:r>
                      <a:endParaRPr lang="tr-T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a:txBody>
                    <a:bodyPr/>
                    <a:lstStyle/>
                    <a:p>
                      <a:pPr marR="38100">
                        <a:lnSpc>
                          <a:spcPts val="1600"/>
                        </a:lnSpc>
                        <a:spcAft>
                          <a:spcPts val="1000"/>
                        </a:spcAft>
                      </a:pPr>
                      <a:r>
                        <a:rPr lang="tr-TR" sz="1400">
                          <a:solidFill>
                            <a:schemeClr val="tx1"/>
                          </a:solidFill>
                          <a:effectLst/>
                        </a:rPr>
                        <a:t>Var</a:t>
                      </a:r>
                      <a:endParaRPr lang="tr-T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637" marR="29094" marT="5819" marB="5819"/>
                </a:tc>
                <a:tc>
                  <a:txBody>
                    <a:bodyPr/>
                    <a:lstStyle/>
                    <a:p>
                      <a:pPr marL="38100" marR="38100">
                        <a:lnSpc>
                          <a:spcPts val="1600"/>
                        </a:lnSpc>
                        <a:spcAft>
                          <a:spcPts val="1000"/>
                        </a:spcAft>
                      </a:pPr>
                      <a:r>
                        <a:rPr lang="tr-TR" sz="1400">
                          <a:solidFill>
                            <a:schemeClr val="tx1"/>
                          </a:solidFill>
                          <a:effectLst/>
                        </a:rPr>
                        <a:t>29-93</a:t>
                      </a:r>
                      <a:endParaRPr lang="tr-T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a:txBody>
                    <a:bodyPr/>
                    <a:lstStyle/>
                    <a:p>
                      <a:pPr marL="38100" marR="38100">
                        <a:lnSpc>
                          <a:spcPts val="1600"/>
                        </a:lnSpc>
                        <a:spcAft>
                          <a:spcPts val="1000"/>
                        </a:spcAft>
                      </a:pPr>
                      <a:r>
                        <a:rPr lang="tr-TR" sz="1400">
                          <a:solidFill>
                            <a:schemeClr val="tx1"/>
                          </a:solidFill>
                          <a:effectLst/>
                        </a:rPr>
                        <a:t>64.55±15.66</a:t>
                      </a:r>
                      <a:endParaRPr lang="tr-T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a:txBody>
                    <a:bodyPr/>
                    <a:lstStyle/>
                    <a:p>
                      <a:pPr marL="38100" marR="38100">
                        <a:lnSpc>
                          <a:spcPts val="1600"/>
                        </a:lnSpc>
                        <a:spcAft>
                          <a:spcPts val="1000"/>
                        </a:spcAft>
                      </a:pPr>
                      <a:r>
                        <a:rPr lang="tr-TR" sz="1400">
                          <a:solidFill>
                            <a:schemeClr val="tx1"/>
                          </a:solidFill>
                          <a:effectLst/>
                        </a:rPr>
                        <a:t>7-24</a:t>
                      </a:r>
                      <a:endParaRPr lang="tr-T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a:txBody>
                    <a:bodyPr/>
                    <a:lstStyle/>
                    <a:p>
                      <a:pPr marL="38100" marR="38100">
                        <a:lnSpc>
                          <a:spcPts val="1600"/>
                        </a:lnSpc>
                        <a:spcAft>
                          <a:spcPts val="1000"/>
                        </a:spcAft>
                      </a:pPr>
                      <a:r>
                        <a:rPr lang="tr-TR" sz="1400">
                          <a:solidFill>
                            <a:schemeClr val="tx1"/>
                          </a:solidFill>
                          <a:effectLst/>
                        </a:rPr>
                        <a:t>13.75±3.96</a:t>
                      </a:r>
                      <a:endParaRPr lang="tr-T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a:txBody>
                    <a:bodyPr/>
                    <a:lstStyle/>
                    <a:p>
                      <a:pPr marL="38100" marR="38100">
                        <a:lnSpc>
                          <a:spcPts val="1600"/>
                        </a:lnSpc>
                        <a:spcAft>
                          <a:spcPts val="1000"/>
                        </a:spcAft>
                      </a:pPr>
                      <a:r>
                        <a:rPr lang="tr-TR" sz="1400" dirty="0">
                          <a:solidFill>
                            <a:schemeClr val="tx1"/>
                          </a:solidFill>
                          <a:effectLst/>
                        </a:rPr>
                        <a:t>5-19</a:t>
                      </a:r>
                      <a:endParaRPr lang="tr-T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a:txBody>
                    <a:bodyPr/>
                    <a:lstStyle/>
                    <a:p>
                      <a:pPr marL="38100" marR="38100">
                        <a:lnSpc>
                          <a:spcPts val="1600"/>
                        </a:lnSpc>
                        <a:spcAft>
                          <a:spcPts val="1000"/>
                        </a:spcAft>
                      </a:pPr>
                      <a:r>
                        <a:rPr lang="tr-TR" sz="1400">
                          <a:solidFill>
                            <a:schemeClr val="tx1"/>
                          </a:solidFill>
                          <a:effectLst/>
                        </a:rPr>
                        <a:t>10.55±3.26</a:t>
                      </a:r>
                      <a:endParaRPr lang="tr-T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a:txBody>
                    <a:bodyPr/>
                    <a:lstStyle/>
                    <a:p>
                      <a:pPr marL="38100" marR="38100">
                        <a:lnSpc>
                          <a:spcPts val="1600"/>
                        </a:lnSpc>
                        <a:spcAft>
                          <a:spcPts val="1000"/>
                        </a:spcAft>
                      </a:pPr>
                      <a:r>
                        <a:rPr lang="tr-TR" sz="1400">
                          <a:solidFill>
                            <a:schemeClr val="tx1"/>
                          </a:solidFill>
                          <a:effectLst/>
                        </a:rPr>
                        <a:t>6-24</a:t>
                      </a:r>
                      <a:endParaRPr lang="tr-T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a:txBody>
                    <a:bodyPr/>
                    <a:lstStyle/>
                    <a:p>
                      <a:pPr marL="38100" marR="38100">
                        <a:lnSpc>
                          <a:spcPts val="1600"/>
                        </a:lnSpc>
                        <a:spcAft>
                          <a:spcPts val="1000"/>
                        </a:spcAft>
                      </a:pPr>
                      <a:r>
                        <a:rPr lang="tr-TR" sz="1400">
                          <a:solidFill>
                            <a:schemeClr val="tx1"/>
                          </a:solidFill>
                          <a:effectLst/>
                        </a:rPr>
                        <a:t>14.51±4.86</a:t>
                      </a:r>
                      <a:endParaRPr lang="tr-T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a:txBody>
                    <a:bodyPr/>
                    <a:lstStyle/>
                    <a:p>
                      <a:pPr marL="38100" marR="38100">
                        <a:lnSpc>
                          <a:spcPts val="1600"/>
                        </a:lnSpc>
                        <a:spcAft>
                          <a:spcPts val="1000"/>
                        </a:spcAft>
                      </a:pPr>
                      <a:r>
                        <a:rPr lang="tr-TR" sz="1400">
                          <a:solidFill>
                            <a:schemeClr val="tx1"/>
                          </a:solidFill>
                          <a:effectLst/>
                        </a:rPr>
                        <a:t>5-20</a:t>
                      </a:r>
                      <a:endParaRPr lang="tr-T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a:txBody>
                    <a:bodyPr/>
                    <a:lstStyle/>
                    <a:p>
                      <a:pPr marL="38100" marR="38100">
                        <a:lnSpc>
                          <a:spcPts val="1600"/>
                        </a:lnSpc>
                        <a:spcAft>
                          <a:spcPts val="1000"/>
                        </a:spcAft>
                      </a:pPr>
                      <a:r>
                        <a:rPr lang="tr-TR" sz="1400">
                          <a:solidFill>
                            <a:schemeClr val="tx1"/>
                          </a:solidFill>
                          <a:effectLst/>
                        </a:rPr>
                        <a:t>11.55±4.06</a:t>
                      </a:r>
                      <a:endParaRPr lang="tr-T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a:txBody>
                    <a:bodyPr/>
                    <a:lstStyle/>
                    <a:p>
                      <a:pPr marL="38100" marR="38100">
                        <a:lnSpc>
                          <a:spcPts val="1600"/>
                        </a:lnSpc>
                        <a:spcAft>
                          <a:spcPts val="1000"/>
                        </a:spcAft>
                      </a:pPr>
                      <a:r>
                        <a:rPr lang="tr-TR" sz="1400">
                          <a:solidFill>
                            <a:schemeClr val="tx1"/>
                          </a:solidFill>
                          <a:effectLst/>
                        </a:rPr>
                        <a:t>5-18</a:t>
                      </a:r>
                      <a:endParaRPr lang="tr-T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a:txBody>
                    <a:bodyPr/>
                    <a:lstStyle/>
                    <a:p>
                      <a:pPr marL="38100" marR="38100">
                        <a:lnSpc>
                          <a:spcPts val="1600"/>
                        </a:lnSpc>
                        <a:spcAft>
                          <a:spcPts val="1000"/>
                        </a:spcAft>
                      </a:pPr>
                      <a:r>
                        <a:rPr lang="tr-TR" sz="1400">
                          <a:solidFill>
                            <a:schemeClr val="tx1"/>
                          </a:solidFill>
                          <a:effectLst/>
                        </a:rPr>
                        <a:t>12.16±3.29</a:t>
                      </a:r>
                      <a:endParaRPr lang="tr-T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extLst>
                  <a:ext uri="{0D108BD9-81ED-4DB2-BD59-A6C34878D82A}">
                    <a16:rowId xmlns:a16="http://schemas.microsoft.com/office/drawing/2014/main" val="1929475608"/>
                  </a:ext>
                </a:extLst>
              </a:tr>
              <a:tr h="745633">
                <a:tc vMerge="1">
                  <a:txBody>
                    <a:bodyPr/>
                    <a:lstStyle/>
                    <a:p>
                      <a:endParaRPr lang="tr-TR"/>
                    </a:p>
                  </a:txBody>
                  <a:tcPr/>
                </a:tc>
                <a:tc>
                  <a:txBody>
                    <a:bodyPr/>
                    <a:lstStyle/>
                    <a:p>
                      <a:pPr marR="38100">
                        <a:lnSpc>
                          <a:spcPts val="1600"/>
                        </a:lnSpc>
                        <a:spcAft>
                          <a:spcPts val="1000"/>
                        </a:spcAft>
                      </a:pPr>
                      <a:r>
                        <a:rPr lang="tr-TR" sz="1400">
                          <a:solidFill>
                            <a:schemeClr val="tx1"/>
                          </a:solidFill>
                          <a:effectLst/>
                        </a:rPr>
                        <a:t>Yok</a:t>
                      </a:r>
                      <a:endParaRPr lang="tr-T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637" marR="29094" marT="5819" marB="5819"/>
                </a:tc>
                <a:tc>
                  <a:txBody>
                    <a:bodyPr/>
                    <a:lstStyle/>
                    <a:p>
                      <a:pPr marL="38100" marR="38100">
                        <a:lnSpc>
                          <a:spcPts val="1600"/>
                        </a:lnSpc>
                        <a:spcAft>
                          <a:spcPts val="1000"/>
                        </a:spcAft>
                      </a:pPr>
                      <a:r>
                        <a:rPr lang="tr-TR" sz="1400">
                          <a:solidFill>
                            <a:schemeClr val="tx1"/>
                          </a:solidFill>
                          <a:effectLst/>
                        </a:rPr>
                        <a:t>29-108</a:t>
                      </a:r>
                      <a:endParaRPr lang="tr-T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a:txBody>
                    <a:bodyPr/>
                    <a:lstStyle/>
                    <a:p>
                      <a:pPr marL="38100" marR="38100">
                        <a:lnSpc>
                          <a:spcPts val="1600"/>
                        </a:lnSpc>
                        <a:spcAft>
                          <a:spcPts val="1000"/>
                        </a:spcAft>
                      </a:pPr>
                      <a:r>
                        <a:rPr lang="tr-TR" sz="1400">
                          <a:solidFill>
                            <a:schemeClr val="tx1"/>
                          </a:solidFill>
                          <a:effectLst/>
                        </a:rPr>
                        <a:t>56.25±14.73</a:t>
                      </a:r>
                      <a:endParaRPr lang="tr-T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a:txBody>
                    <a:bodyPr/>
                    <a:lstStyle/>
                    <a:p>
                      <a:pPr marL="38100" marR="38100">
                        <a:lnSpc>
                          <a:spcPts val="1600"/>
                        </a:lnSpc>
                        <a:spcAft>
                          <a:spcPts val="1000"/>
                        </a:spcAft>
                      </a:pPr>
                      <a:r>
                        <a:rPr lang="tr-TR" sz="1400">
                          <a:solidFill>
                            <a:schemeClr val="tx1"/>
                          </a:solidFill>
                          <a:effectLst/>
                        </a:rPr>
                        <a:t>7-26</a:t>
                      </a:r>
                      <a:endParaRPr lang="tr-T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a:txBody>
                    <a:bodyPr/>
                    <a:lstStyle/>
                    <a:p>
                      <a:pPr marL="38100" marR="38100">
                        <a:lnSpc>
                          <a:spcPts val="1600"/>
                        </a:lnSpc>
                        <a:spcAft>
                          <a:spcPts val="1000"/>
                        </a:spcAft>
                      </a:pPr>
                      <a:r>
                        <a:rPr lang="tr-TR" sz="1400">
                          <a:solidFill>
                            <a:schemeClr val="tx1"/>
                          </a:solidFill>
                          <a:effectLst/>
                        </a:rPr>
                        <a:t>11.23±3.72</a:t>
                      </a:r>
                      <a:endParaRPr lang="tr-T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a:txBody>
                    <a:bodyPr/>
                    <a:lstStyle/>
                    <a:p>
                      <a:pPr marL="38100" marR="38100">
                        <a:lnSpc>
                          <a:spcPts val="1600"/>
                        </a:lnSpc>
                        <a:spcAft>
                          <a:spcPts val="1000"/>
                        </a:spcAft>
                      </a:pPr>
                      <a:r>
                        <a:rPr lang="tr-TR" sz="1400">
                          <a:solidFill>
                            <a:schemeClr val="tx1"/>
                          </a:solidFill>
                          <a:effectLst/>
                        </a:rPr>
                        <a:t>5-19</a:t>
                      </a:r>
                      <a:endParaRPr lang="tr-T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a:txBody>
                    <a:bodyPr/>
                    <a:lstStyle/>
                    <a:p>
                      <a:pPr marL="38100" marR="38100">
                        <a:lnSpc>
                          <a:spcPts val="1600"/>
                        </a:lnSpc>
                        <a:spcAft>
                          <a:spcPts val="1000"/>
                        </a:spcAft>
                      </a:pPr>
                      <a:r>
                        <a:rPr lang="tr-TR" sz="1400" dirty="0">
                          <a:solidFill>
                            <a:schemeClr val="tx1"/>
                          </a:solidFill>
                          <a:effectLst/>
                        </a:rPr>
                        <a:t>9.05±3.04</a:t>
                      </a:r>
                      <a:endParaRPr lang="tr-T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a:txBody>
                    <a:bodyPr/>
                    <a:lstStyle/>
                    <a:p>
                      <a:pPr marL="38100" marR="38100">
                        <a:lnSpc>
                          <a:spcPts val="1600"/>
                        </a:lnSpc>
                        <a:spcAft>
                          <a:spcPts val="1000"/>
                        </a:spcAft>
                      </a:pPr>
                      <a:r>
                        <a:rPr lang="tr-TR" sz="1400">
                          <a:solidFill>
                            <a:schemeClr val="tx1"/>
                          </a:solidFill>
                          <a:effectLst/>
                        </a:rPr>
                        <a:t>6-24</a:t>
                      </a:r>
                      <a:endParaRPr lang="tr-T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a:txBody>
                    <a:bodyPr/>
                    <a:lstStyle/>
                    <a:p>
                      <a:pPr marL="38100" marR="38100">
                        <a:lnSpc>
                          <a:spcPts val="1600"/>
                        </a:lnSpc>
                        <a:spcAft>
                          <a:spcPts val="1000"/>
                        </a:spcAft>
                      </a:pPr>
                      <a:r>
                        <a:rPr lang="tr-TR" sz="1400">
                          <a:solidFill>
                            <a:schemeClr val="tx1"/>
                          </a:solidFill>
                          <a:effectLst/>
                        </a:rPr>
                        <a:t>12.18±4.19</a:t>
                      </a:r>
                      <a:endParaRPr lang="tr-T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a:txBody>
                    <a:bodyPr/>
                    <a:lstStyle/>
                    <a:p>
                      <a:pPr marL="38100" marR="38100">
                        <a:lnSpc>
                          <a:spcPts val="1600"/>
                        </a:lnSpc>
                        <a:spcAft>
                          <a:spcPts val="1000"/>
                        </a:spcAft>
                      </a:pPr>
                      <a:r>
                        <a:rPr lang="tr-TR" sz="1400">
                          <a:solidFill>
                            <a:schemeClr val="tx1"/>
                          </a:solidFill>
                          <a:effectLst/>
                        </a:rPr>
                        <a:t>5-19</a:t>
                      </a:r>
                      <a:endParaRPr lang="tr-T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a:txBody>
                    <a:bodyPr/>
                    <a:lstStyle/>
                    <a:p>
                      <a:pPr marL="38100" marR="38100">
                        <a:lnSpc>
                          <a:spcPts val="1600"/>
                        </a:lnSpc>
                        <a:spcAft>
                          <a:spcPts val="1000"/>
                        </a:spcAft>
                      </a:pPr>
                      <a:r>
                        <a:rPr lang="tr-TR" sz="1400">
                          <a:solidFill>
                            <a:schemeClr val="tx1"/>
                          </a:solidFill>
                          <a:effectLst/>
                        </a:rPr>
                        <a:t>9.45±3.71</a:t>
                      </a:r>
                      <a:endParaRPr lang="tr-T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a:txBody>
                    <a:bodyPr/>
                    <a:lstStyle/>
                    <a:p>
                      <a:pPr marL="38100" marR="38100">
                        <a:lnSpc>
                          <a:spcPts val="1600"/>
                        </a:lnSpc>
                        <a:spcAft>
                          <a:spcPts val="1000"/>
                        </a:spcAft>
                      </a:pPr>
                      <a:r>
                        <a:rPr lang="tr-TR" sz="1400">
                          <a:solidFill>
                            <a:schemeClr val="tx1"/>
                          </a:solidFill>
                          <a:effectLst/>
                        </a:rPr>
                        <a:t>5-20</a:t>
                      </a:r>
                      <a:endParaRPr lang="tr-T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a:txBody>
                    <a:bodyPr/>
                    <a:lstStyle/>
                    <a:p>
                      <a:pPr marL="38100" marR="38100">
                        <a:lnSpc>
                          <a:spcPts val="1600"/>
                        </a:lnSpc>
                        <a:spcAft>
                          <a:spcPts val="1000"/>
                        </a:spcAft>
                      </a:pPr>
                      <a:r>
                        <a:rPr lang="tr-TR" sz="1400">
                          <a:solidFill>
                            <a:schemeClr val="tx1"/>
                          </a:solidFill>
                          <a:effectLst/>
                        </a:rPr>
                        <a:t>12.72±3.39</a:t>
                      </a:r>
                      <a:endParaRPr lang="tr-T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extLst>
                  <a:ext uri="{0D108BD9-81ED-4DB2-BD59-A6C34878D82A}">
                    <a16:rowId xmlns:a16="http://schemas.microsoft.com/office/drawing/2014/main" val="1496083268"/>
                  </a:ext>
                </a:extLst>
              </a:tr>
              <a:tr h="397912">
                <a:tc vMerge="1">
                  <a:txBody>
                    <a:bodyPr/>
                    <a:lstStyle/>
                    <a:p>
                      <a:endParaRPr lang="tr-TR"/>
                    </a:p>
                  </a:txBody>
                  <a:tcPr/>
                </a:tc>
                <a:tc>
                  <a:txBody>
                    <a:bodyPr/>
                    <a:lstStyle/>
                    <a:p>
                      <a:pPr marL="38100" marR="38100">
                        <a:lnSpc>
                          <a:spcPts val="1600"/>
                        </a:lnSpc>
                        <a:spcAft>
                          <a:spcPts val="1000"/>
                        </a:spcAft>
                      </a:pPr>
                      <a:r>
                        <a:rPr lang="tr-TR" sz="1400">
                          <a:solidFill>
                            <a:schemeClr val="tx1"/>
                          </a:solidFill>
                          <a:effectLst/>
                        </a:rPr>
                        <a:t> </a:t>
                      </a:r>
                      <a:endParaRPr lang="tr-T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637" marR="29094" marT="5819" marB="5819"/>
                </a:tc>
                <a:tc gridSpan="2">
                  <a:txBody>
                    <a:bodyPr/>
                    <a:lstStyle/>
                    <a:p>
                      <a:pPr marL="38100" marR="38100">
                        <a:lnSpc>
                          <a:spcPts val="1600"/>
                        </a:lnSpc>
                        <a:spcAft>
                          <a:spcPts val="1000"/>
                        </a:spcAft>
                      </a:pPr>
                      <a:r>
                        <a:rPr lang="tr-TR" sz="1400" b="1" dirty="0">
                          <a:solidFill>
                            <a:schemeClr val="tx1"/>
                          </a:solidFill>
                          <a:effectLst/>
                        </a:rPr>
                        <a:t>P= 0.005 </a:t>
                      </a:r>
                      <a:r>
                        <a:rPr lang="en-GB" sz="1400" b="1" dirty="0">
                          <a:solidFill>
                            <a:schemeClr val="tx1"/>
                          </a:solidFill>
                          <a:effectLst/>
                        </a:rPr>
                        <a:t>Z =</a:t>
                      </a:r>
                      <a:r>
                        <a:rPr lang="tr-TR" sz="1400" b="1" dirty="0">
                          <a:solidFill>
                            <a:schemeClr val="tx1"/>
                          </a:solidFill>
                          <a:effectLst/>
                        </a:rPr>
                        <a:t>-2.824</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hMerge="1">
                  <a:txBody>
                    <a:bodyPr/>
                    <a:lstStyle/>
                    <a:p>
                      <a:endParaRPr lang="tr-TR"/>
                    </a:p>
                  </a:txBody>
                  <a:tcPr/>
                </a:tc>
                <a:tc gridSpan="2">
                  <a:txBody>
                    <a:bodyPr/>
                    <a:lstStyle/>
                    <a:p>
                      <a:pPr marL="38100" marR="38100">
                        <a:lnSpc>
                          <a:spcPts val="1600"/>
                        </a:lnSpc>
                        <a:spcAft>
                          <a:spcPts val="1000"/>
                        </a:spcAft>
                      </a:pPr>
                      <a:r>
                        <a:rPr lang="tr-TR" sz="1400" b="1" dirty="0">
                          <a:solidFill>
                            <a:schemeClr val="tx1"/>
                          </a:solidFill>
                          <a:effectLst/>
                        </a:rPr>
                        <a:t>P= 0.001 </a:t>
                      </a:r>
                      <a:r>
                        <a:rPr lang="en-GB" sz="1400" b="1" dirty="0">
                          <a:solidFill>
                            <a:schemeClr val="tx1"/>
                          </a:solidFill>
                          <a:effectLst/>
                        </a:rPr>
                        <a:t>Z =</a:t>
                      </a:r>
                      <a:r>
                        <a:rPr lang="tr-TR" sz="1400" b="1" dirty="0">
                          <a:solidFill>
                            <a:schemeClr val="tx1"/>
                          </a:solidFill>
                          <a:effectLst/>
                        </a:rPr>
                        <a:t>-3.428</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hMerge="1">
                  <a:txBody>
                    <a:bodyPr/>
                    <a:lstStyle/>
                    <a:p>
                      <a:endParaRPr lang="tr-TR"/>
                    </a:p>
                  </a:txBody>
                  <a:tcPr/>
                </a:tc>
                <a:tc gridSpan="2">
                  <a:txBody>
                    <a:bodyPr/>
                    <a:lstStyle/>
                    <a:p>
                      <a:pPr marL="38100" marR="38100">
                        <a:lnSpc>
                          <a:spcPts val="1600"/>
                        </a:lnSpc>
                        <a:spcAft>
                          <a:spcPts val="1000"/>
                        </a:spcAft>
                      </a:pPr>
                      <a:r>
                        <a:rPr lang="tr-TR" sz="1400" b="1" dirty="0">
                          <a:solidFill>
                            <a:schemeClr val="tx1"/>
                          </a:solidFill>
                          <a:effectLst/>
                        </a:rPr>
                        <a:t>P=0.021  </a:t>
                      </a:r>
                      <a:r>
                        <a:rPr lang="en-GB" sz="1400" b="1" dirty="0">
                          <a:solidFill>
                            <a:schemeClr val="tx1"/>
                          </a:solidFill>
                          <a:effectLst/>
                        </a:rPr>
                        <a:t>Z =</a:t>
                      </a:r>
                      <a:r>
                        <a:rPr lang="tr-TR" sz="1400" b="1" dirty="0">
                          <a:solidFill>
                            <a:schemeClr val="tx1"/>
                          </a:solidFill>
                          <a:effectLst/>
                        </a:rPr>
                        <a:t>-2.309</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hMerge="1">
                  <a:txBody>
                    <a:bodyPr/>
                    <a:lstStyle/>
                    <a:p>
                      <a:endParaRPr lang="tr-TR"/>
                    </a:p>
                  </a:txBody>
                  <a:tcPr/>
                </a:tc>
                <a:tc gridSpan="2">
                  <a:txBody>
                    <a:bodyPr/>
                    <a:lstStyle/>
                    <a:p>
                      <a:pPr marL="38100" marR="38100">
                        <a:lnSpc>
                          <a:spcPts val="1600"/>
                        </a:lnSpc>
                        <a:spcAft>
                          <a:spcPts val="1000"/>
                        </a:spcAft>
                      </a:pPr>
                      <a:r>
                        <a:rPr lang="tr-TR" sz="1400" b="1" dirty="0">
                          <a:solidFill>
                            <a:schemeClr val="tx1"/>
                          </a:solidFill>
                          <a:effectLst/>
                        </a:rPr>
                        <a:t>P= 0.016 </a:t>
                      </a:r>
                      <a:r>
                        <a:rPr lang="en-GB" sz="1400" b="1" dirty="0">
                          <a:solidFill>
                            <a:schemeClr val="tx1"/>
                          </a:solidFill>
                          <a:effectLst/>
                        </a:rPr>
                        <a:t>Z =</a:t>
                      </a:r>
                      <a:r>
                        <a:rPr lang="tr-TR" sz="1400" b="1" dirty="0">
                          <a:solidFill>
                            <a:schemeClr val="tx1"/>
                          </a:solidFill>
                          <a:effectLst/>
                        </a:rPr>
                        <a:t>-2.415</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hMerge="1">
                  <a:txBody>
                    <a:bodyPr/>
                    <a:lstStyle/>
                    <a:p>
                      <a:endParaRPr lang="tr-TR"/>
                    </a:p>
                  </a:txBody>
                  <a:tcPr/>
                </a:tc>
                <a:tc gridSpan="2">
                  <a:txBody>
                    <a:bodyPr/>
                    <a:lstStyle/>
                    <a:p>
                      <a:pPr marL="38100" marR="38100">
                        <a:lnSpc>
                          <a:spcPts val="1600"/>
                        </a:lnSpc>
                        <a:spcAft>
                          <a:spcPts val="1000"/>
                        </a:spcAft>
                      </a:pPr>
                      <a:r>
                        <a:rPr lang="tr-TR" sz="1400" b="1" dirty="0">
                          <a:solidFill>
                            <a:schemeClr val="tx1"/>
                          </a:solidFill>
                          <a:effectLst/>
                        </a:rPr>
                        <a:t>P= 0.007 </a:t>
                      </a:r>
                      <a:r>
                        <a:rPr lang="en-GB" sz="1400" b="1" dirty="0">
                          <a:solidFill>
                            <a:schemeClr val="tx1"/>
                          </a:solidFill>
                          <a:effectLst/>
                        </a:rPr>
                        <a:t>Z =</a:t>
                      </a:r>
                      <a:r>
                        <a:rPr lang="tr-TR" sz="1400" b="1" dirty="0">
                          <a:solidFill>
                            <a:schemeClr val="tx1"/>
                          </a:solidFill>
                          <a:effectLst/>
                        </a:rPr>
                        <a:t>-2.678</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hMerge="1">
                  <a:txBody>
                    <a:bodyPr/>
                    <a:lstStyle/>
                    <a:p>
                      <a:endParaRPr lang="tr-TR"/>
                    </a:p>
                  </a:txBody>
                  <a:tcPr/>
                </a:tc>
                <a:tc gridSpan="2">
                  <a:txBody>
                    <a:bodyPr/>
                    <a:lstStyle/>
                    <a:p>
                      <a:pPr marL="38100" marR="38100">
                        <a:lnSpc>
                          <a:spcPts val="1600"/>
                        </a:lnSpc>
                        <a:spcAft>
                          <a:spcPts val="1000"/>
                        </a:spcAft>
                      </a:pPr>
                      <a:r>
                        <a:rPr lang="tr-TR" sz="1400" dirty="0">
                          <a:solidFill>
                            <a:schemeClr val="tx1"/>
                          </a:solidFill>
                          <a:effectLst/>
                        </a:rPr>
                        <a:t>P=0.404  </a:t>
                      </a:r>
                      <a:r>
                        <a:rPr lang="en-GB" sz="1400" dirty="0">
                          <a:solidFill>
                            <a:schemeClr val="tx1"/>
                          </a:solidFill>
                          <a:effectLst/>
                        </a:rPr>
                        <a:t>Z =</a:t>
                      </a:r>
                      <a:r>
                        <a:rPr lang="tr-TR" sz="1400" dirty="0">
                          <a:solidFill>
                            <a:schemeClr val="tx1"/>
                          </a:solidFill>
                          <a:effectLst/>
                        </a:rPr>
                        <a:t>-.834</a:t>
                      </a:r>
                      <a:endParaRPr lang="tr-T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 marR="5819" marT="5819" marB="5819"/>
                </a:tc>
                <a:tc hMerge="1">
                  <a:txBody>
                    <a:bodyPr/>
                    <a:lstStyle/>
                    <a:p>
                      <a:endParaRPr lang="tr-TR"/>
                    </a:p>
                  </a:txBody>
                  <a:tcPr/>
                </a:tc>
                <a:extLst>
                  <a:ext uri="{0D108BD9-81ED-4DB2-BD59-A6C34878D82A}">
                    <a16:rowId xmlns:a16="http://schemas.microsoft.com/office/drawing/2014/main" val="387105281"/>
                  </a:ext>
                </a:extLst>
              </a:tr>
            </a:tbl>
          </a:graphicData>
        </a:graphic>
      </p:graphicFrame>
    </p:spTree>
    <p:extLst>
      <p:ext uri="{BB962C8B-B14F-4D97-AF65-F5344CB8AC3E}">
        <p14:creationId xmlns:p14="http://schemas.microsoft.com/office/powerpoint/2010/main" val="21428092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A474011-A49D-4C7A-BF41-0ACD0A2693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6D72081E-AD41-4FBB-B02B-698A68DBC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p:cNvSpPr>
            <a:spLocks noGrp="1"/>
          </p:cNvSpPr>
          <p:nvPr>
            <p:ph type="title"/>
          </p:nvPr>
        </p:nvSpPr>
        <p:spPr>
          <a:xfrm>
            <a:off x="1051560" y="4444332"/>
            <a:ext cx="3558466" cy="1645920"/>
          </a:xfrm>
        </p:spPr>
        <p:txBody>
          <a:bodyPr vert="horz" lIns="91440" tIns="45720" rIns="91440" bIns="45720" rtlCol="0" anchor="ctr">
            <a:normAutofit/>
          </a:bodyPr>
          <a:lstStyle/>
          <a:p>
            <a:r>
              <a:rPr lang="en-US" sz="2200" b="1" i="1" kern="1200">
                <a:solidFill>
                  <a:schemeClr val="tx1"/>
                </a:solidFill>
                <a:latin typeface="+mj-lt"/>
                <a:ea typeface="+mj-ea"/>
                <a:cs typeface="+mj-cs"/>
              </a:rPr>
              <a:t>Sosyo-Demografik Özellikleri ile Psoriasiste İçselleştirilmiş Damgalanma Ölçeği Puanları Arasındaki İlişki</a:t>
            </a:r>
            <a:endParaRPr lang="en-US" sz="2200" kern="1200">
              <a:solidFill>
                <a:schemeClr val="tx1"/>
              </a:solidFill>
              <a:latin typeface="+mj-lt"/>
              <a:ea typeface="+mj-ea"/>
              <a:cs typeface="+mj-cs"/>
            </a:endParaRPr>
          </a:p>
        </p:txBody>
      </p:sp>
      <p:sp>
        <p:nvSpPr>
          <p:cNvPr id="28" name="Rectangle 27">
            <a:extLst>
              <a:ext uri="{FF2B5EF4-FFF2-40B4-BE49-F238E27FC236}">
                <a16:creationId xmlns:a16="http://schemas.microsoft.com/office/drawing/2014/main" id="{716248AD-805F-41BF-9B57-FC53E5B32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0" name="Rectangle 29">
            <a:extLst>
              <a:ext uri="{FF2B5EF4-FFF2-40B4-BE49-F238E27FC236}">
                <a16:creationId xmlns:a16="http://schemas.microsoft.com/office/drawing/2014/main" id="{1F82758F-B2B3-4F0A-BB90-4BFFEDD16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Metin kutusu 4">
            <a:extLst>
              <a:ext uri="{FF2B5EF4-FFF2-40B4-BE49-F238E27FC236}">
                <a16:creationId xmlns:a16="http://schemas.microsoft.com/office/drawing/2014/main" id="{EB017E70-83A9-7792-A5C8-E5B9822432B2}"/>
              </a:ext>
            </a:extLst>
          </p:cNvPr>
          <p:cNvSpPr txBox="1"/>
          <p:nvPr/>
        </p:nvSpPr>
        <p:spPr>
          <a:xfrm>
            <a:off x="5349240" y="4440602"/>
            <a:ext cx="6007608" cy="1645920"/>
          </a:xfrm>
          <a:prstGeom prst="rect">
            <a:avLst/>
          </a:prstGeom>
        </p:spPr>
        <p:txBody>
          <a:bodyPr vert="horz" lIns="91440" tIns="45720" rIns="91440" bIns="45720" rtlCol="0" anchor="ctr">
            <a:normAutofit/>
          </a:bodyPr>
          <a:lstStyle/>
          <a:p>
            <a:pPr indent="-228600">
              <a:lnSpc>
                <a:spcPct val="90000"/>
              </a:lnSpc>
              <a:spcAft>
                <a:spcPts val="1000"/>
              </a:spcAft>
              <a:buFont typeface="Arial" panose="020B0604020202020204" pitchFamily="34" charset="0"/>
              <a:buChar char="•"/>
            </a:pPr>
            <a:r>
              <a:rPr lang="en-US" dirty="0" err="1">
                <a:effectLst/>
              </a:rPr>
              <a:t>Bireylerin</a:t>
            </a:r>
            <a:r>
              <a:rPr lang="en-US" dirty="0">
                <a:effectLst/>
              </a:rPr>
              <a:t> </a:t>
            </a:r>
            <a:r>
              <a:rPr lang="en-US" dirty="0" err="1">
                <a:effectLst/>
              </a:rPr>
              <a:t>Sigara</a:t>
            </a:r>
            <a:r>
              <a:rPr lang="en-US" dirty="0">
                <a:effectLst/>
              </a:rPr>
              <a:t> </a:t>
            </a:r>
            <a:r>
              <a:rPr lang="en-US" dirty="0" err="1">
                <a:effectLst/>
              </a:rPr>
              <a:t>kullanma</a:t>
            </a:r>
            <a:r>
              <a:rPr lang="en-US" dirty="0">
                <a:effectLst/>
              </a:rPr>
              <a:t> </a:t>
            </a:r>
            <a:r>
              <a:rPr lang="en-US" dirty="0" err="1">
                <a:effectLst/>
              </a:rPr>
              <a:t>durumuna</a:t>
            </a:r>
            <a:r>
              <a:rPr lang="en-US" dirty="0">
                <a:effectLst/>
              </a:rPr>
              <a:t> </a:t>
            </a:r>
            <a:r>
              <a:rPr lang="en-US" dirty="0" err="1">
                <a:effectLst/>
              </a:rPr>
              <a:t>bakıldığında</a:t>
            </a:r>
            <a:r>
              <a:rPr lang="en-US" dirty="0">
                <a:effectLst/>
              </a:rPr>
              <a:t>; </a:t>
            </a:r>
            <a:endParaRPr lang="tr-TR" dirty="0">
              <a:effectLst/>
            </a:endParaRPr>
          </a:p>
          <a:p>
            <a:pPr>
              <a:lnSpc>
                <a:spcPct val="90000"/>
              </a:lnSpc>
              <a:spcAft>
                <a:spcPts val="1000"/>
              </a:spcAft>
            </a:pPr>
            <a:r>
              <a:rPr lang="tr-TR" dirty="0"/>
              <a:t>S</a:t>
            </a:r>
            <a:r>
              <a:rPr lang="en-US" dirty="0" err="1">
                <a:effectLst/>
              </a:rPr>
              <a:t>igara</a:t>
            </a:r>
            <a:r>
              <a:rPr lang="en-US" dirty="0">
                <a:effectLst/>
              </a:rPr>
              <a:t> </a:t>
            </a:r>
            <a:r>
              <a:rPr lang="en-US" dirty="0" err="1">
                <a:effectLst/>
              </a:rPr>
              <a:t>kullanan</a:t>
            </a:r>
            <a:r>
              <a:rPr lang="en-US" dirty="0">
                <a:effectLst/>
              </a:rPr>
              <a:t> </a:t>
            </a:r>
            <a:r>
              <a:rPr lang="en-US" dirty="0" err="1">
                <a:effectLst/>
              </a:rPr>
              <a:t>bireyler</a:t>
            </a:r>
            <a:r>
              <a:rPr lang="en-US" b="1" dirty="0">
                <a:effectLst/>
              </a:rPr>
              <a:t> </a:t>
            </a:r>
            <a:r>
              <a:rPr lang="en-US" dirty="0" err="1">
                <a:effectLst/>
              </a:rPr>
              <a:t>daha</a:t>
            </a:r>
            <a:r>
              <a:rPr lang="en-US" dirty="0">
                <a:effectLst/>
              </a:rPr>
              <a:t> </a:t>
            </a:r>
            <a:r>
              <a:rPr lang="en-US" dirty="0" err="1">
                <a:effectLst/>
              </a:rPr>
              <a:t>çok</a:t>
            </a:r>
            <a:r>
              <a:rPr lang="en-US" dirty="0">
                <a:effectLst/>
              </a:rPr>
              <a:t> </a:t>
            </a:r>
            <a:r>
              <a:rPr lang="en-US" dirty="0" err="1">
                <a:effectLst/>
              </a:rPr>
              <a:t>İçselleştirilmiş</a:t>
            </a:r>
            <a:r>
              <a:rPr lang="en-US" dirty="0">
                <a:effectLst/>
              </a:rPr>
              <a:t> </a:t>
            </a:r>
            <a:r>
              <a:rPr lang="en-US" dirty="0" err="1">
                <a:effectLst/>
              </a:rPr>
              <a:t>Damgalanma</a:t>
            </a:r>
            <a:r>
              <a:rPr lang="en-US" dirty="0">
                <a:effectLst/>
              </a:rPr>
              <a:t> </a:t>
            </a:r>
            <a:r>
              <a:rPr lang="en-US" dirty="0" err="1">
                <a:effectLst/>
              </a:rPr>
              <a:t>yaşamaktadır</a:t>
            </a:r>
            <a:r>
              <a:rPr lang="en-US" dirty="0">
                <a:effectLst/>
              </a:rPr>
              <a:t>. </a:t>
            </a:r>
            <a:endParaRPr lang="tr-TR" dirty="0">
              <a:effectLst/>
            </a:endParaRPr>
          </a:p>
          <a:p>
            <a:pPr indent="-228600">
              <a:lnSpc>
                <a:spcPct val="90000"/>
              </a:lnSpc>
              <a:spcAft>
                <a:spcPts val="1000"/>
              </a:spcAft>
              <a:buFont typeface="Arial" panose="020B0604020202020204" pitchFamily="34" charset="0"/>
              <a:buChar char="•"/>
            </a:pPr>
            <a:r>
              <a:rPr lang="en-US" dirty="0">
                <a:effectLst/>
              </a:rPr>
              <a:t>Bu </a:t>
            </a:r>
            <a:r>
              <a:rPr lang="en-US" dirty="0" err="1">
                <a:effectLst/>
              </a:rPr>
              <a:t>bireyler</a:t>
            </a:r>
            <a:r>
              <a:rPr lang="en-US" dirty="0">
                <a:effectLst/>
              </a:rPr>
              <a:t> </a:t>
            </a:r>
            <a:r>
              <a:rPr lang="en-US" dirty="0" err="1">
                <a:effectLst/>
              </a:rPr>
              <a:t>Ayrımcılığa</a:t>
            </a:r>
            <a:r>
              <a:rPr lang="en-US" dirty="0">
                <a:effectLst/>
              </a:rPr>
              <a:t> </a:t>
            </a:r>
            <a:r>
              <a:rPr lang="en-US" dirty="0" err="1">
                <a:effectLst/>
              </a:rPr>
              <a:t>maruz</a:t>
            </a:r>
            <a:r>
              <a:rPr lang="en-US" dirty="0">
                <a:effectLst/>
              </a:rPr>
              <a:t> </a:t>
            </a:r>
            <a:r>
              <a:rPr lang="en-US" dirty="0" err="1">
                <a:effectLst/>
              </a:rPr>
              <a:t>kaldıklarını</a:t>
            </a:r>
            <a:r>
              <a:rPr lang="en-US" dirty="0">
                <a:effectLst/>
              </a:rPr>
              <a:t> </a:t>
            </a:r>
            <a:r>
              <a:rPr lang="en-US" dirty="0" err="1">
                <a:effectLst/>
              </a:rPr>
              <a:t>daha</a:t>
            </a:r>
            <a:r>
              <a:rPr lang="en-US" dirty="0">
                <a:effectLst/>
              </a:rPr>
              <a:t> </a:t>
            </a:r>
            <a:r>
              <a:rPr lang="en-US" dirty="0" err="1">
                <a:effectLst/>
              </a:rPr>
              <a:t>çok</a:t>
            </a:r>
            <a:r>
              <a:rPr lang="en-US" dirty="0">
                <a:effectLst/>
              </a:rPr>
              <a:t> fark </a:t>
            </a:r>
            <a:r>
              <a:rPr lang="en-US" dirty="0" err="1">
                <a:effectLst/>
              </a:rPr>
              <a:t>edip</a:t>
            </a:r>
            <a:r>
              <a:rPr lang="en-US" dirty="0">
                <a:effectLst/>
              </a:rPr>
              <a:t> </a:t>
            </a:r>
            <a:r>
              <a:rPr lang="en-US" dirty="0" err="1">
                <a:effectLst/>
              </a:rPr>
              <a:t>kendilerini</a:t>
            </a:r>
            <a:r>
              <a:rPr lang="en-US" dirty="0">
                <a:effectLst/>
              </a:rPr>
              <a:t> </a:t>
            </a:r>
            <a:r>
              <a:rPr lang="en-US" dirty="0" err="1">
                <a:effectLst/>
              </a:rPr>
              <a:t>toplumdan</a:t>
            </a:r>
            <a:r>
              <a:rPr lang="en-US" dirty="0">
                <a:effectLst/>
              </a:rPr>
              <a:t> </a:t>
            </a:r>
            <a:r>
              <a:rPr lang="en-US" dirty="0" err="1">
                <a:effectLst/>
              </a:rPr>
              <a:t>daha</a:t>
            </a:r>
            <a:r>
              <a:rPr lang="en-US" dirty="0">
                <a:effectLst/>
              </a:rPr>
              <a:t> </a:t>
            </a:r>
            <a:r>
              <a:rPr lang="en-US" dirty="0" err="1">
                <a:effectLst/>
              </a:rPr>
              <a:t>çok</a:t>
            </a:r>
            <a:r>
              <a:rPr lang="en-US" dirty="0">
                <a:effectLst/>
              </a:rPr>
              <a:t> </a:t>
            </a:r>
            <a:r>
              <a:rPr lang="en-US" dirty="0" err="1">
                <a:effectLst/>
              </a:rPr>
              <a:t>izole</a:t>
            </a:r>
            <a:r>
              <a:rPr lang="en-US" dirty="0">
                <a:effectLst/>
              </a:rPr>
              <a:t> </a:t>
            </a:r>
            <a:r>
              <a:rPr lang="en-US" dirty="0" err="1">
                <a:effectLst/>
              </a:rPr>
              <a:t>etmektedir</a:t>
            </a:r>
            <a:r>
              <a:rPr lang="en-US" dirty="0">
                <a:effectLst/>
              </a:rPr>
              <a:t>. </a:t>
            </a:r>
          </a:p>
        </p:txBody>
      </p:sp>
      <p:graphicFrame>
        <p:nvGraphicFramePr>
          <p:cNvPr id="7" name="Tablo 6">
            <a:extLst>
              <a:ext uri="{FF2B5EF4-FFF2-40B4-BE49-F238E27FC236}">
                <a16:creationId xmlns:a16="http://schemas.microsoft.com/office/drawing/2014/main" id="{88F66016-256A-AAB8-6161-1DA8D202718A}"/>
              </a:ext>
            </a:extLst>
          </p:cNvPr>
          <p:cNvGraphicFramePr>
            <a:graphicFrameLocks noGrp="1"/>
          </p:cNvGraphicFramePr>
          <p:nvPr>
            <p:extLst>
              <p:ext uri="{D42A27DB-BD31-4B8C-83A1-F6EECF244321}">
                <p14:modId xmlns:p14="http://schemas.microsoft.com/office/powerpoint/2010/main" val="138107609"/>
              </p:ext>
            </p:extLst>
          </p:nvPr>
        </p:nvGraphicFramePr>
        <p:xfrm>
          <a:off x="557784" y="701021"/>
          <a:ext cx="11164829" cy="3458477"/>
        </p:xfrm>
        <a:graphic>
          <a:graphicData uri="http://schemas.openxmlformats.org/drawingml/2006/table">
            <a:tbl>
              <a:tblPr firstRow="1" firstCol="1" bandRow="1">
                <a:tableStyleId>{93296810-A885-4BE3-A3E7-6D5BEEA58F35}</a:tableStyleId>
              </a:tblPr>
              <a:tblGrid>
                <a:gridCol w="704074">
                  <a:extLst>
                    <a:ext uri="{9D8B030D-6E8A-4147-A177-3AD203B41FA5}">
                      <a16:colId xmlns:a16="http://schemas.microsoft.com/office/drawing/2014/main" val="3313452860"/>
                    </a:ext>
                  </a:extLst>
                </a:gridCol>
                <a:gridCol w="493661">
                  <a:extLst>
                    <a:ext uri="{9D8B030D-6E8A-4147-A177-3AD203B41FA5}">
                      <a16:colId xmlns:a16="http://schemas.microsoft.com/office/drawing/2014/main" val="313724451"/>
                    </a:ext>
                  </a:extLst>
                </a:gridCol>
                <a:gridCol w="623146">
                  <a:extLst>
                    <a:ext uri="{9D8B030D-6E8A-4147-A177-3AD203B41FA5}">
                      <a16:colId xmlns:a16="http://schemas.microsoft.com/office/drawing/2014/main" val="2894712770"/>
                    </a:ext>
                  </a:extLst>
                </a:gridCol>
                <a:gridCol w="1116806">
                  <a:extLst>
                    <a:ext uri="{9D8B030D-6E8A-4147-A177-3AD203B41FA5}">
                      <a16:colId xmlns:a16="http://schemas.microsoft.com/office/drawing/2014/main" val="1413907173"/>
                    </a:ext>
                  </a:extLst>
                </a:gridCol>
                <a:gridCol w="480713">
                  <a:extLst>
                    <a:ext uri="{9D8B030D-6E8A-4147-A177-3AD203B41FA5}">
                      <a16:colId xmlns:a16="http://schemas.microsoft.com/office/drawing/2014/main" val="2957509974"/>
                    </a:ext>
                  </a:extLst>
                </a:gridCol>
                <a:gridCol w="1116806">
                  <a:extLst>
                    <a:ext uri="{9D8B030D-6E8A-4147-A177-3AD203B41FA5}">
                      <a16:colId xmlns:a16="http://schemas.microsoft.com/office/drawing/2014/main" val="2557236989"/>
                    </a:ext>
                  </a:extLst>
                </a:gridCol>
                <a:gridCol w="480713">
                  <a:extLst>
                    <a:ext uri="{9D8B030D-6E8A-4147-A177-3AD203B41FA5}">
                      <a16:colId xmlns:a16="http://schemas.microsoft.com/office/drawing/2014/main" val="45402170"/>
                    </a:ext>
                  </a:extLst>
                </a:gridCol>
                <a:gridCol w="1116806">
                  <a:extLst>
                    <a:ext uri="{9D8B030D-6E8A-4147-A177-3AD203B41FA5}">
                      <a16:colId xmlns:a16="http://schemas.microsoft.com/office/drawing/2014/main" val="3371896200"/>
                    </a:ext>
                  </a:extLst>
                </a:gridCol>
                <a:gridCol w="480713">
                  <a:extLst>
                    <a:ext uri="{9D8B030D-6E8A-4147-A177-3AD203B41FA5}">
                      <a16:colId xmlns:a16="http://schemas.microsoft.com/office/drawing/2014/main" val="4069982224"/>
                    </a:ext>
                  </a:extLst>
                </a:gridCol>
                <a:gridCol w="1116806">
                  <a:extLst>
                    <a:ext uri="{9D8B030D-6E8A-4147-A177-3AD203B41FA5}">
                      <a16:colId xmlns:a16="http://schemas.microsoft.com/office/drawing/2014/main" val="2412028371"/>
                    </a:ext>
                  </a:extLst>
                </a:gridCol>
                <a:gridCol w="480713">
                  <a:extLst>
                    <a:ext uri="{9D8B030D-6E8A-4147-A177-3AD203B41FA5}">
                      <a16:colId xmlns:a16="http://schemas.microsoft.com/office/drawing/2014/main" val="1844254386"/>
                    </a:ext>
                  </a:extLst>
                </a:gridCol>
                <a:gridCol w="1116806">
                  <a:extLst>
                    <a:ext uri="{9D8B030D-6E8A-4147-A177-3AD203B41FA5}">
                      <a16:colId xmlns:a16="http://schemas.microsoft.com/office/drawing/2014/main" val="1656239881"/>
                    </a:ext>
                  </a:extLst>
                </a:gridCol>
                <a:gridCol w="720260">
                  <a:extLst>
                    <a:ext uri="{9D8B030D-6E8A-4147-A177-3AD203B41FA5}">
                      <a16:colId xmlns:a16="http://schemas.microsoft.com/office/drawing/2014/main" val="2282305287"/>
                    </a:ext>
                  </a:extLst>
                </a:gridCol>
                <a:gridCol w="1116806">
                  <a:extLst>
                    <a:ext uri="{9D8B030D-6E8A-4147-A177-3AD203B41FA5}">
                      <a16:colId xmlns:a16="http://schemas.microsoft.com/office/drawing/2014/main" val="1269150545"/>
                    </a:ext>
                  </a:extLst>
                </a:gridCol>
              </a:tblGrid>
              <a:tr h="1351954">
                <a:tc rowSpan="2" gridSpan="2">
                  <a:txBody>
                    <a:bodyPr/>
                    <a:lstStyle/>
                    <a:p>
                      <a:pPr marL="38100" marR="38100">
                        <a:lnSpc>
                          <a:spcPts val="1600"/>
                        </a:lnSpc>
                        <a:spcAft>
                          <a:spcPts val="1000"/>
                        </a:spcAft>
                      </a:pPr>
                      <a:r>
                        <a:rPr lang="tr-TR" sz="1400" b="1" cap="none" spc="0">
                          <a:solidFill>
                            <a:schemeClr val="tx1"/>
                          </a:solidFill>
                          <a:effectLst/>
                        </a:rPr>
                        <a:t>Değişkenler</a:t>
                      </a:r>
                      <a:endParaRPr lang="tr-TR"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rowSpan="2" hMerge="1">
                  <a:txBody>
                    <a:bodyPr/>
                    <a:lstStyle/>
                    <a:p>
                      <a:endParaRPr lang="tr-TR"/>
                    </a:p>
                  </a:txBody>
                  <a:tcPr/>
                </a:tc>
                <a:tc gridSpan="2">
                  <a:txBody>
                    <a:bodyPr/>
                    <a:lstStyle/>
                    <a:p>
                      <a:pPr marL="38100" marR="38100">
                        <a:lnSpc>
                          <a:spcPts val="1600"/>
                        </a:lnSpc>
                        <a:spcAft>
                          <a:spcPts val="1000"/>
                        </a:spcAft>
                      </a:pPr>
                      <a:r>
                        <a:rPr lang="tr-TR" sz="1400" b="1" cap="none" spc="0" dirty="0">
                          <a:solidFill>
                            <a:schemeClr val="tx1"/>
                          </a:solidFill>
                          <a:effectLst/>
                        </a:rPr>
                        <a:t>Psoriasiste İçselleştirilmiş Damgalanma Ölçeği Toplam puanı</a:t>
                      </a:r>
                      <a:endParaRPr lang="tr-TR" sz="14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hMerge="1">
                  <a:txBody>
                    <a:bodyPr/>
                    <a:lstStyle/>
                    <a:p>
                      <a:endParaRPr lang="tr-TR"/>
                    </a:p>
                  </a:txBody>
                  <a:tcPr/>
                </a:tc>
                <a:tc gridSpan="2">
                  <a:txBody>
                    <a:bodyPr/>
                    <a:lstStyle/>
                    <a:p>
                      <a:pPr marL="38100" marR="38100">
                        <a:lnSpc>
                          <a:spcPts val="1600"/>
                        </a:lnSpc>
                        <a:spcAft>
                          <a:spcPts val="1000"/>
                        </a:spcAft>
                      </a:pPr>
                      <a:r>
                        <a:rPr lang="tr-TR" sz="1400" b="1" cap="none" spc="0" dirty="0">
                          <a:solidFill>
                            <a:schemeClr val="tx1"/>
                          </a:solidFill>
                          <a:effectLst/>
                        </a:rPr>
                        <a:t>Psoriasiste İçselleştirilmiş Damgalanma Ölçeği Kalıpların Onaylanması Alt Boyut Puanı</a:t>
                      </a:r>
                      <a:endParaRPr lang="tr-TR" sz="14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hMerge="1">
                  <a:txBody>
                    <a:bodyPr/>
                    <a:lstStyle/>
                    <a:p>
                      <a:endParaRPr lang="tr-TR"/>
                    </a:p>
                  </a:txBody>
                  <a:tcPr/>
                </a:tc>
                <a:tc gridSpan="2">
                  <a:txBody>
                    <a:bodyPr/>
                    <a:lstStyle/>
                    <a:p>
                      <a:pPr marL="38100" marR="38100">
                        <a:lnSpc>
                          <a:spcPts val="1600"/>
                        </a:lnSpc>
                        <a:spcAft>
                          <a:spcPts val="1000"/>
                        </a:spcAft>
                      </a:pPr>
                      <a:r>
                        <a:rPr lang="tr-TR" sz="1400" b="1" cap="none" spc="0" dirty="0">
                          <a:solidFill>
                            <a:schemeClr val="tx1"/>
                          </a:solidFill>
                          <a:effectLst/>
                        </a:rPr>
                        <a:t>Psoriasiste İçselleştirilmiş Damgalanma Ölçeği Algılanan Ayrımcılık Alt Boyut Puanı</a:t>
                      </a:r>
                      <a:endParaRPr lang="tr-TR" sz="14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hMerge="1">
                  <a:txBody>
                    <a:bodyPr/>
                    <a:lstStyle/>
                    <a:p>
                      <a:endParaRPr lang="tr-TR"/>
                    </a:p>
                  </a:txBody>
                  <a:tcPr/>
                </a:tc>
                <a:tc gridSpan="2">
                  <a:txBody>
                    <a:bodyPr/>
                    <a:lstStyle/>
                    <a:p>
                      <a:pPr marL="38100" marR="38100">
                        <a:lnSpc>
                          <a:spcPts val="1600"/>
                        </a:lnSpc>
                        <a:spcAft>
                          <a:spcPts val="1000"/>
                        </a:spcAft>
                      </a:pPr>
                      <a:r>
                        <a:rPr lang="tr-TR" sz="1400" b="1" cap="none" spc="0" dirty="0">
                          <a:solidFill>
                            <a:schemeClr val="tx1"/>
                          </a:solidFill>
                          <a:effectLst/>
                        </a:rPr>
                        <a:t>Psoriasiste İçselleştirilmiş Damgalanma Ölçeği Ölçek Yabancılaşma Alt Boyut Puanı</a:t>
                      </a:r>
                      <a:endParaRPr lang="tr-TR" sz="14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hMerge="1">
                  <a:txBody>
                    <a:bodyPr/>
                    <a:lstStyle/>
                    <a:p>
                      <a:endParaRPr lang="tr-TR"/>
                    </a:p>
                  </a:txBody>
                  <a:tcPr/>
                </a:tc>
                <a:tc gridSpan="2">
                  <a:txBody>
                    <a:bodyPr/>
                    <a:lstStyle/>
                    <a:p>
                      <a:pPr marL="38100" marR="38100">
                        <a:lnSpc>
                          <a:spcPts val="1600"/>
                        </a:lnSpc>
                        <a:spcAft>
                          <a:spcPts val="1000"/>
                        </a:spcAft>
                      </a:pPr>
                      <a:r>
                        <a:rPr lang="tr-TR" sz="1400" b="1" cap="none" spc="0" dirty="0">
                          <a:solidFill>
                            <a:schemeClr val="tx1"/>
                          </a:solidFill>
                          <a:effectLst/>
                        </a:rPr>
                        <a:t>Psoriasiste İçselleştirilmiş Damgalanma Ölçeği Sosyal Geri Çekilme Alt Boyut Puanı</a:t>
                      </a:r>
                      <a:endParaRPr lang="tr-TR" sz="14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hMerge="1">
                  <a:txBody>
                    <a:bodyPr/>
                    <a:lstStyle/>
                    <a:p>
                      <a:endParaRPr lang="tr-TR"/>
                    </a:p>
                  </a:txBody>
                  <a:tcPr/>
                </a:tc>
                <a:tc gridSpan="2">
                  <a:txBody>
                    <a:bodyPr/>
                    <a:lstStyle/>
                    <a:p>
                      <a:pPr marL="38100" marR="38100">
                        <a:lnSpc>
                          <a:spcPts val="1600"/>
                        </a:lnSpc>
                        <a:spcAft>
                          <a:spcPts val="1000"/>
                        </a:spcAft>
                      </a:pPr>
                      <a:r>
                        <a:rPr lang="tr-TR" sz="1400" b="1" cap="none" spc="0" dirty="0">
                          <a:solidFill>
                            <a:schemeClr val="tx1"/>
                          </a:solidFill>
                          <a:effectLst/>
                        </a:rPr>
                        <a:t>Psoriasiste İçselleştirilmiş Damgalanma Ölçeği Damgalanmaya Karşı Direnç Puanı Alt Boyut Puanı</a:t>
                      </a:r>
                      <a:endParaRPr lang="tr-TR" sz="14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hMerge="1">
                  <a:txBody>
                    <a:bodyPr/>
                    <a:lstStyle/>
                    <a:p>
                      <a:endParaRPr lang="tr-TR"/>
                    </a:p>
                  </a:txBody>
                  <a:tcPr/>
                </a:tc>
                <a:extLst>
                  <a:ext uri="{0D108BD9-81ED-4DB2-BD59-A6C34878D82A}">
                    <a16:rowId xmlns:a16="http://schemas.microsoft.com/office/drawing/2014/main" val="1226539718"/>
                  </a:ext>
                </a:extLst>
              </a:tr>
              <a:tr h="659237">
                <a:tc gridSpan="2" vMerge="1">
                  <a:txBody>
                    <a:bodyPr/>
                    <a:lstStyle/>
                    <a:p>
                      <a:endParaRPr lang="tr-TR"/>
                    </a:p>
                  </a:txBody>
                  <a:tcPr/>
                </a:tc>
                <a:tc hMerge="1" vMerge="1">
                  <a:txBody>
                    <a:bodyPr/>
                    <a:lstStyle/>
                    <a:p>
                      <a:endParaRPr lang="tr-TR"/>
                    </a:p>
                  </a:txBody>
                  <a:tcPr/>
                </a:tc>
                <a:tc>
                  <a:txBody>
                    <a:bodyPr/>
                    <a:lstStyle/>
                    <a:p>
                      <a:pPr marL="38100" marR="38100">
                        <a:lnSpc>
                          <a:spcPts val="1600"/>
                        </a:lnSpc>
                        <a:spcAft>
                          <a:spcPts val="1000"/>
                        </a:spcAft>
                      </a:pPr>
                      <a:r>
                        <a:rPr lang="tr-TR" sz="1400" cap="none" spc="0">
                          <a:solidFill>
                            <a:schemeClr val="tx1"/>
                          </a:solidFill>
                          <a:effectLst/>
                        </a:rPr>
                        <a:t>Min-Max</a:t>
                      </a:r>
                      <a:endParaRPr lang="tr-TR"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a:txBody>
                    <a:bodyPr/>
                    <a:lstStyle/>
                    <a:p>
                      <a:pPr marL="38100" marR="38100">
                        <a:lnSpc>
                          <a:spcPts val="1600"/>
                        </a:lnSpc>
                        <a:spcAft>
                          <a:spcPts val="1000"/>
                        </a:spcAft>
                      </a:pPr>
                      <a:r>
                        <a:rPr lang="tr-TR" sz="1400" cap="none" spc="0" dirty="0" err="1">
                          <a:solidFill>
                            <a:schemeClr val="tx1"/>
                          </a:solidFill>
                          <a:effectLst/>
                        </a:rPr>
                        <a:t>Ort±ss</a:t>
                      </a:r>
                      <a:r>
                        <a:rPr lang="tr-TR" sz="1400" cap="none" spc="0" dirty="0">
                          <a:solidFill>
                            <a:schemeClr val="tx1"/>
                          </a:solidFill>
                          <a:effectLst/>
                        </a:rPr>
                        <a:t>	</a:t>
                      </a:r>
                      <a:endParaRPr lang="tr-TR"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a:txBody>
                    <a:bodyPr/>
                    <a:lstStyle/>
                    <a:p>
                      <a:pPr marL="38100" marR="38100">
                        <a:lnSpc>
                          <a:spcPts val="1600"/>
                        </a:lnSpc>
                        <a:spcAft>
                          <a:spcPts val="1000"/>
                        </a:spcAft>
                      </a:pPr>
                      <a:r>
                        <a:rPr lang="tr-TR" sz="1400" cap="none" spc="0">
                          <a:solidFill>
                            <a:schemeClr val="tx1"/>
                          </a:solidFill>
                          <a:effectLst/>
                        </a:rPr>
                        <a:t>Min-Max</a:t>
                      </a:r>
                      <a:endParaRPr lang="tr-TR"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a:txBody>
                    <a:bodyPr/>
                    <a:lstStyle/>
                    <a:p>
                      <a:pPr marL="38100" marR="38100">
                        <a:lnSpc>
                          <a:spcPts val="1600"/>
                        </a:lnSpc>
                        <a:spcAft>
                          <a:spcPts val="1000"/>
                        </a:spcAft>
                      </a:pPr>
                      <a:r>
                        <a:rPr lang="tr-TR" sz="1400" cap="none" spc="0">
                          <a:solidFill>
                            <a:schemeClr val="tx1"/>
                          </a:solidFill>
                          <a:effectLst/>
                        </a:rPr>
                        <a:t>Ort±ss	</a:t>
                      </a:r>
                      <a:endParaRPr lang="tr-TR"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a:txBody>
                    <a:bodyPr/>
                    <a:lstStyle/>
                    <a:p>
                      <a:pPr marL="38100" marR="38100">
                        <a:lnSpc>
                          <a:spcPts val="1600"/>
                        </a:lnSpc>
                        <a:spcAft>
                          <a:spcPts val="1000"/>
                        </a:spcAft>
                      </a:pPr>
                      <a:r>
                        <a:rPr lang="tr-TR" sz="1400" cap="none" spc="0">
                          <a:solidFill>
                            <a:schemeClr val="tx1"/>
                          </a:solidFill>
                          <a:effectLst/>
                        </a:rPr>
                        <a:t>Min-Max</a:t>
                      </a:r>
                      <a:endParaRPr lang="tr-TR"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a:txBody>
                    <a:bodyPr/>
                    <a:lstStyle/>
                    <a:p>
                      <a:pPr marL="38100" marR="38100">
                        <a:lnSpc>
                          <a:spcPts val="1600"/>
                        </a:lnSpc>
                        <a:spcAft>
                          <a:spcPts val="1000"/>
                        </a:spcAft>
                      </a:pPr>
                      <a:r>
                        <a:rPr lang="tr-TR" sz="1400" cap="none" spc="0">
                          <a:solidFill>
                            <a:schemeClr val="tx1"/>
                          </a:solidFill>
                          <a:effectLst/>
                        </a:rPr>
                        <a:t>Ort±ss	</a:t>
                      </a:r>
                      <a:endParaRPr lang="tr-TR"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a:txBody>
                    <a:bodyPr/>
                    <a:lstStyle/>
                    <a:p>
                      <a:pPr marL="38100" marR="38100">
                        <a:lnSpc>
                          <a:spcPts val="1600"/>
                        </a:lnSpc>
                        <a:spcAft>
                          <a:spcPts val="1000"/>
                        </a:spcAft>
                      </a:pPr>
                      <a:r>
                        <a:rPr lang="tr-TR" sz="1400" cap="none" spc="0">
                          <a:solidFill>
                            <a:schemeClr val="tx1"/>
                          </a:solidFill>
                          <a:effectLst/>
                        </a:rPr>
                        <a:t>Min-Max</a:t>
                      </a:r>
                      <a:endParaRPr lang="tr-TR"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a:txBody>
                    <a:bodyPr/>
                    <a:lstStyle/>
                    <a:p>
                      <a:pPr marL="38100" marR="38100">
                        <a:lnSpc>
                          <a:spcPts val="1600"/>
                        </a:lnSpc>
                        <a:spcAft>
                          <a:spcPts val="1000"/>
                        </a:spcAft>
                      </a:pPr>
                      <a:r>
                        <a:rPr lang="tr-TR" sz="1400" cap="none" spc="0">
                          <a:solidFill>
                            <a:schemeClr val="tx1"/>
                          </a:solidFill>
                          <a:effectLst/>
                        </a:rPr>
                        <a:t>Ort±ss	</a:t>
                      </a:r>
                      <a:endParaRPr lang="tr-TR"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a:txBody>
                    <a:bodyPr/>
                    <a:lstStyle/>
                    <a:p>
                      <a:pPr marL="38100" marR="38100">
                        <a:lnSpc>
                          <a:spcPts val="1600"/>
                        </a:lnSpc>
                        <a:spcAft>
                          <a:spcPts val="1000"/>
                        </a:spcAft>
                      </a:pPr>
                      <a:r>
                        <a:rPr lang="tr-TR" sz="1400" cap="none" spc="0">
                          <a:solidFill>
                            <a:schemeClr val="tx1"/>
                          </a:solidFill>
                          <a:effectLst/>
                        </a:rPr>
                        <a:t>Min-Max</a:t>
                      </a:r>
                      <a:endParaRPr lang="tr-TR"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a:txBody>
                    <a:bodyPr/>
                    <a:lstStyle/>
                    <a:p>
                      <a:pPr marL="38100" marR="38100">
                        <a:lnSpc>
                          <a:spcPts val="1600"/>
                        </a:lnSpc>
                        <a:spcAft>
                          <a:spcPts val="1000"/>
                        </a:spcAft>
                      </a:pPr>
                      <a:r>
                        <a:rPr lang="tr-TR" sz="1400" cap="none" spc="0">
                          <a:solidFill>
                            <a:schemeClr val="tx1"/>
                          </a:solidFill>
                          <a:effectLst/>
                        </a:rPr>
                        <a:t>Ort±ss	</a:t>
                      </a:r>
                      <a:endParaRPr lang="tr-TR"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a:txBody>
                    <a:bodyPr/>
                    <a:lstStyle/>
                    <a:p>
                      <a:pPr marL="38100" marR="38100">
                        <a:lnSpc>
                          <a:spcPts val="1600"/>
                        </a:lnSpc>
                        <a:spcAft>
                          <a:spcPts val="1000"/>
                        </a:spcAft>
                      </a:pPr>
                      <a:r>
                        <a:rPr lang="tr-TR" sz="1400" cap="none" spc="0">
                          <a:solidFill>
                            <a:schemeClr val="tx1"/>
                          </a:solidFill>
                          <a:effectLst/>
                        </a:rPr>
                        <a:t>Min-Max</a:t>
                      </a:r>
                      <a:endParaRPr lang="tr-TR"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a:txBody>
                    <a:bodyPr/>
                    <a:lstStyle/>
                    <a:p>
                      <a:pPr marL="38100" marR="38100">
                        <a:lnSpc>
                          <a:spcPts val="1600"/>
                        </a:lnSpc>
                        <a:spcAft>
                          <a:spcPts val="1000"/>
                        </a:spcAft>
                      </a:pPr>
                      <a:r>
                        <a:rPr lang="tr-TR" sz="1400" cap="none" spc="0">
                          <a:solidFill>
                            <a:schemeClr val="tx1"/>
                          </a:solidFill>
                          <a:effectLst/>
                        </a:rPr>
                        <a:t>Ort±ss	</a:t>
                      </a:r>
                      <a:endParaRPr lang="tr-TR"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extLst>
                  <a:ext uri="{0D108BD9-81ED-4DB2-BD59-A6C34878D82A}">
                    <a16:rowId xmlns:a16="http://schemas.microsoft.com/office/drawing/2014/main" val="420451544"/>
                  </a:ext>
                </a:extLst>
              </a:tr>
              <a:tr h="428331">
                <a:tc rowSpan="3">
                  <a:txBody>
                    <a:bodyPr/>
                    <a:lstStyle/>
                    <a:p>
                      <a:pPr>
                        <a:lnSpc>
                          <a:spcPct val="115000"/>
                        </a:lnSpc>
                        <a:spcAft>
                          <a:spcPts val="1000"/>
                        </a:spcAft>
                      </a:pPr>
                      <a:r>
                        <a:rPr lang="tr-TR" sz="1400" b="1" cap="none" spc="0">
                          <a:solidFill>
                            <a:schemeClr val="tx1"/>
                          </a:solidFill>
                          <a:effectLst/>
                        </a:rPr>
                        <a:t>Sigara kullanma</a:t>
                      </a:r>
                      <a:endParaRPr lang="tr-TR"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a:txBody>
                    <a:bodyPr/>
                    <a:lstStyle/>
                    <a:p>
                      <a:pPr marR="38100">
                        <a:lnSpc>
                          <a:spcPts val="1600"/>
                        </a:lnSpc>
                        <a:spcAft>
                          <a:spcPts val="1000"/>
                        </a:spcAft>
                      </a:pPr>
                      <a:r>
                        <a:rPr lang="tr-TR" sz="1400" cap="none" spc="0">
                          <a:solidFill>
                            <a:schemeClr val="tx1"/>
                          </a:solidFill>
                          <a:effectLst/>
                        </a:rPr>
                        <a:t>Evet</a:t>
                      </a:r>
                      <a:endParaRPr lang="tr-TR"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a:txBody>
                    <a:bodyPr/>
                    <a:lstStyle/>
                    <a:p>
                      <a:pPr marL="38100" marR="38100">
                        <a:lnSpc>
                          <a:spcPts val="1600"/>
                        </a:lnSpc>
                        <a:spcAft>
                          <a:spcPts val="1000"/>
                        </a:spcAft>
                      </a:pPr>
                      <a:r>
                        <a:rPr lang="tr-TR" sz="1400" cap="none" spc="0">
                          <a:solidFill>
                            <a:schemeClr val="tx1"/>
                          </a:solidFill>
                          <a:effectLst/>
                        </a:rPr>
                        <a:t>29-93</a:t>
                      </a:r>
                      <a:endParaRPr lang="tr-TR"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a:txBody>
                    <a:bodyPr/>
                    <a:lstStyle/>
                    <a:p>
                      <a:pPr marL="38100" marR="38100">
                        <a:lnSpc>
                          <a:spcPts val="1600"/>
                        </a:lnSpc>
                        <a:spcAft>
                          <a:spcPts val="1000"/>
                        </a:spcAft>
                      </a:pPr>
                      <a:r>
                        <a:rPr lang="tr-TR" sz="1400" cap="none" spc="0">
                          <a:solidFill>
                            <a:schemeClr val="tx1"/>
                          </a:solidFill>
                          <a:effectLst/>
                        </a:rPr>
                        <a:t>64.15±15.82</a:t>
                      </a:r>
                      <a:endParaRPr lang="tr-TR"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a:txBody>
                    <a:bodyPr/>
                    <a:lstStyle/>
                    <a:p>
                      <a:pPr marL="38100" marR="38100">
                        <a:lnSpc>
                          <a:spcPts val="1600"/>
                        </a:lnSpc>
                        <a:spcAft>
                          <a:spcPts val="1000"/>
                        </a:spcAft>
                      </a:pPr>
                      <a:r>
                        <a:rPr lang="tr-TR" sz="1400" cap="none" spc="0">
                          <a:solidFill>
                            <a:schemeClr val="tx1"/>
                          </a:solidFill>
                          <a:effectLst/>
                        </a:rPr>
                        <a:t>7-24</a:t>
                      </a:r>
                      <a:endParaRPr lang="tr-TR"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a:txBody>
                    <a:bodyPr/>
                    <a:lstStyle/>
                    <a:p>
                      <a:pPr marL="38100" marR="38100">
                        <a:lnSpc>
                          <a:spcPts val="1600"/>
                        </a:lnSpc>
                        <a:spcAft>
                          <a:spcPts val="1000"/>
                        </a:spcAft>
                      </a:pPr>
                      <a:r>
                        <a:rPr lang="tr-TR" sz="1400" cap="none" spc="0">
                          <a:solidFill>
                            <a:schemeClr val="tx1"/>
                          </a:solidFill>
                          <a:effectLst/>
                        </a:rPr>
                        <a:t>12.94±4.13</a:t>
                      </a:r>
                      <a:endParaRPr lang="tr-TR"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a:txBody>
                    <a:bodyPr/>
                    <a:lstStyle/>
                    <a:p>
                      <a:pPr marL="38100" marR="38100">
                        <a:lnSpc>
                          <a:spcPts val="1600"/>
                        </a:lnSpc>
                        <a:spcAft>
                          <a:spcPts val="1000"/>
                        </a:spcAft>
                      </a:pPr>
                      <a:r>
                        <a:rPr lang="tr-TR" sz="1400" cap="none" spc="0">
                          <a:solidFill>
                            <a:schemeClr val="tx1"/>
                          </a:solidFill>
                          <a:effectLst/>
                        </a:rPr>
                        <a:t>5-19</a:t>
                      </a:r>
                      <a:endParaRPr lang="tr-TR"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a:txBody>
                    <a:bodyPr/>
                    <a:lstStyle/>
                    <a:p>
                      <a:pPr marL="38100" marR="38100">
                        <a:lnSpc>
                          <a:spcPts val="1600"/>
                        </a:lnSpc>
                        <a:spcAft>
                          <a:spcPts val="1000"/>
                        </a:spcAft>
                      </a:pPr>
                      <a:r>
                        <a:rPr lang="tr-TR" sz="1400" cap="none" spc="0">
                          <a:solidFill>
                            <a:schemeClr val="tx1"/>
                          </a:solidFill>
                          <a:effectLst/>
                        </a:rPr>
                        <a:t>10.61±3.23</a:t>
                      </a:r>
                      <a:endParaRPr lang="tr-TR"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a:txBody>
                    <a:bodyPr/>
                    <a:lstStyle/>
                    <a:p>
                      <a:pPr marL="38100" marR="38100">
                        <a:lnSpc>
                          <a:spcPts val="1600"/>
                        </a:lnSpc>
                        <a:spcAft>
                          <a:spcPts val="1000"/>
                        </a:spcAft>
                      </a:pPr>
                      <a:r>
                        <a:rPr lang="tr-TR" sz="1400" cap="none" spc="0">
                          <a:solidFill>
                            <a:schemeClr val="tx1"/>
                          </a:solidFill>
                          <a:effectLst/>
                        </a:rPr>
                        <a:t>6-24</a:t>
                      </a:r>
                      <a:endParaRPr lang="tr-TR"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a:txBody>
                    <a:bodyPr/>
                    <a:lstStyle/>
                    <a:p>
                      <a:pPr marL="38100" marR="38100">
                        <a:lnSpc>
                          <a:spcPts val="1600"/>
                        </a:lnSpc>
                        <a:spcAft>
                          <a:spcPts val="1000"/>
                        </a:spcAft>
                      </a:pPr>
                      <a:r>
                        <a:rPr lang="tr-TR" sz="1400" cap="none" spc="0">
                          <a:solidFill>
                            <a:schemeClr val="tx1"/>
                          </a:solidFill>
                          <a:effectLst/>
                        </a:rPr>
                        <a:t>14.61±4.72</a:t>
                      </a:r>
                      <a:endParaRPr lang="tr-TR"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a:txBody>
                    <a:bodyPr/>
                    <a:lstStyle/>
                    <a:p>
                      <a:pPr marL="38100" marR="38100">
                        <a:lnSpc>
                          <a:spcPts val="1600"/>
                        </a:lnSpc>
                        <a:spcAft>
                          <a:spcPts val="1000"/>
                        </a:spcAft>
                      </a:pPr>
                      <a:r>
                        <a:rPr lang="tr-TR" sz="1400" cap="none" spc="0">
                          <a:solidFill>
                            <a:schemeClr val="tx1"/>
                          </a:solidFill>
                          <a:effectLst/>
                        </a:rPr>
                        <a:t>5-20</a:t>
                      </a:r>
                      <a:endParaRPr lang="tr-TR"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a:txBody>
                    <a:bodyPr/>
                    <a:lstStyle/>
                    <a:p>
                      <a:pPr marL="38100" marR="38100">
                        <a:lnSpc>
                          <a:spcPts val="1600"/>
                        </a:lnSpc>
                        <a:spcAft>
                          <a:spcPts val="1000"/>
                        </a:spcAft>
                      </a:pPr>
                      <a:r>
                        <a:rPr lang="tr-TR" sz="1400" cap="none" spc="0">
                          <a:solidFill>
                            <a:schemeClr val="tx1"/>
                          </a:solidFill>
                          <a:effectLst/>
                        </a:rPr>
                        <a:t>11.44±4.02</a:t>
                      </a:r>
                      <a:endParaRPr lang="tr-TR"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a:txBody>
                    <a:bodyPr/>
                    <a:lstStyle/>
                    <a:p>
                      <a:pPr marL="38100" marR="38100">
                        <a:lnSpc>
                          <a:spcPts val="1600"/>
                        </a:lnSpc>
                        <a:spcAft>
                          <a:spcPts val="1000"/>
                        </a:spcAft>
                      </a:pPr>
                      <a:r>
                        <a:rPr lang="tr-TR" sz="1400" cap="none" spc="0">
                          <a:solidFill>
                            <a:schemeClr val="tx1"/>
                          </a:solidFill>
                          <a:effectLst/>
                        </a:rPr>
                        <a:t>5-18</a:t>
                      </a:r>
                      <a:endParaRPr lang="tr-TR"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a:txBody>
                    <a:bodyPr/>
                    <a:lstStyle/>
                    <a:p>
                      <a:pPr marL="38100" marR="38100">
                        <a:lnSpc>
                          <a:spcPts val="1600"/>
                        </a:lnSpc>
                        <a:spcAft>
                          <a:spcPts val="1000"/>
                        </a:spcAft>
                      </a:pPr>
                      <a:r>
                        <a:rPr lang="tr-TR" sz="1400" cap="none" spc="0">
                          <a:solidFill>
                            <a:schemeClr val="tx1"/>
                          </a:solidFill>
                          <a:effectLst/>
                        </a:rPr>
                        <a:t>12.61±3.27</a:t>
                      </a:r>
                      <a:endParaRPr lang="tr-TR"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extLst>
                  <a:ext uri="{0D108BD9-81ED-4DB2-BD59-A6C34878D82A}">
                    <a16:rowId xmlns:a16="http://schemas.microsoft.com/office/drawing/2014/main" val="2752010641"/>
                  </a:ext>
                </a:extLst>
              </a:tr>
              <a:tr h="428331">
                <a:tc vMerge="1">
                  <a:txBody>
                    <a:bodyPr/>
                    <a:lstStyle/>
                    <a:p>
                      <a:endParaRPr lang="tr-TR"/>
                    </a:p>
                  </a:txBody>
                  <a:tcPr/>
                </a:tc>
                <a:tc>
                  <a:txBody>
                    <a:bodyPr/>
                    <a:lstStyle/>
                    <a:p>
                      <a:pPr marR="38100">
                        <a:lnSpc>
                          <a:spcPts val="1600"/>
                        </a:lnSpc>
                        <a:spcAft>
                          <a:spcPts val="1000"/>
                        </a:spcAft>
                      </a:pPr>
                      <a:r>
                        <a:rPr lang="tr-TR" sz="1400" cap="none" spc="0">
                          <a:solidFill>
                            <a:schemeClr val="tx1"/>
                          </a:solidFill>
                          <a:effectLst/>
                        </a:rPr>
                        <a:t>Hayır</a:t>
                      </a:r>
                      <a:endParaRPr lang="tr-TR"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a:txBody>
                    <a:bodyPr/>
                    <a:lstStyle/>
                    <a:p>
                      <a:pPr marL="38100" marR="38100">
                        <a:lnSpc>
                          <a:spcPts val="1600"/>
                        </a:lnSpc>
                        <a:spcAft>
                          <a:spcPts val="1000"/>
                        </a:spcAft>
                      </a:pPr>
                      <a:r>
                        <a:rPr lang="tr-TR" sz="1400" cap="none" spc="0">
                          <a:solidFill>
                            <a:schemeClr val="tx1"/>
                          </a:solidFill>
                          <a:effectLst/>
                        </a:rPr>
                        <a:t>29-108</a:t>
                      </a:r>
                      <a:endParaRPr lang="tr-TR"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a:txBody>
                    <a:bodyPr/>
                    <a:lstStyle/>
                    <a:p>
                      <a:pPr marL="38100" marR="38100">
                        <a:lnSpc>
                          <a:spcPts val="1600"/>
                        </a:lnSpc>
                        <a:spcAft>
                          <a:spcPts val="1000"/>
                        </a:spcAft>
                      </a:pPr>
                      <a:r>
                        <a:rPr lang="tr-TR" sz="1400" cap="none" spc="0">
                          <a:solidFill>
                            <a:schemeClr val="tx1"/>
                          </a:solidFill>
                          <a:effectLst/>
                        </a:rPr>
                        <a:t>56.17±14.58</a:t>
                      </a:r>
                      <a:endParaRPr lang="tr-TR"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a:txBody>
                    <a:bodyPr/>
                    <a:lstStyle/>
                    <a:p>
                      <a:pPr marL="38100" marR="38100">
                        <a:lnSpc>
                          <a:spcPts val="1600"/>
                        </a:lnSpc>
                        <a:spcAft>
                          <a:spcPts val="1000"/>
                        </a:spcAft>
                      </a:pPr>
                      <a:r>
                        <a:rPr lang="tr-TR" sz="1400" cap="none" spc="0">
                          <a:solidFill>
                            <a:schemeClr val="tx1"/>
                          </a:solidFill>
                          <a:effectLst/>
                        </a:rPr>
                        <a:t>7-26</a:t>
                      </a:r>
                      <a:endParaRPr lang="tr-TR"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a:txBody>
                    <a:bodyPr/>
                    <a:lstStyle/>
                    <a:p>
                      <a:pPr marL="38100" marR="38100">
                        <a:lnSpc>
                          <a:spcPts val="1600"/>
                        </a:lnSpc>
                        <a:spcAft>
                          <a:spcPts val="1000"/>
                        </a:spcAft>
                      </a:pPr>
                      <a:r>
                        <a:rPr lang="tr-TR" sz="1400" cap="none" spc="0">
                          <a:solidFill>
                            <a:schemeClr val="tx1"/>
                          </a:solidFill>
                          <a:effectLst/>
                        </a:rPr>
                        <a:t>11.90±3.87</a:t>
                      </a:r>
                      <a:endParaRPr lang="tr-TR"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a:txBody>
                    <a:bodyPr/>
                    <a:lstStyle/>
                    <a:p>
                      <a:pPr marL="38100" marR="38100">
                        <a:lnSpc>
                          <a:spcPts val="1600"/>
                        </a:lnSpc>
                        <a:spcAft>
                          <a:spcPts val="1000"/>
                        </a:spcAft>
                      </a:pPr>
                      <a:r>
                        <a:rPr lang="tr-TR" sz="1400" cap="none" spc="0">
                          <a:solidFill>
                            <a:schemeClr val="tx1"/>
                          </a:solidFill>
                          <a:effectLst/>
                        </a:rPr>
                        <a:t>5-19</a:t>
                      </a:r>
                      <a:endParaRPr lang="tr-TR"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a:txBody>
                    <a:bodyPr/>
                    <a:lstStyle/>
                    <a:p>
                      <a:pPr marL="38100" marR="38100">
                        <a:lnSpc>
                          <a:spcPts val="1600"/>
                        </a:lnSpc>
                        <a:spcAft>
                          <a:spcPts val="1000"/>
                        </a:spcAft>
                      </a:pPr>
                      <a:r>
                        <a:rPr lang="tr-TR" sz="1400" cap="none" spc="0">
                          <a:solidFill>
                            <a:schemeClr val="tx1"/>
                          </a:solidFill>
                          <a:effectLst/>
                        </a:rPr>
                        <a:t>8.90±3.01</a:t>
                      </a:r>
                      <a:endParaRPr lang="tr-TR"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a:txBody>
                    <a:bodyPr/>
                    <a:lstStyle/>
                    <a:p>
                      <a:pPr marL="38100" marR="38100">
                        <a:lnSpc>
                          <a:spcPts val="1600"/>
                        </a:lnSpc>
                        <a:spcAft>
                          <a:spcPts val="1000"/>
                        </a:spcAft>
                      </a:pPr>
                      <a:r>
                        <a:rPr lang="tr-TR" sz="1400" cap="none" spc="0">
                          <a:solidFill>
                            <a:schemeClr val="tx1"/>
                          </a:solidFill>
                          <a:effectLst/>
                        </a:rPr>
                        <a:t>5-24</a:t>
                      </a:r>
                      <a:endParaRPr lang="tr-TR"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a:txBody>
                    <a:bodyPr/>
                    <a:lstStyle/>
                    <a:p>
                      <a:pPr marL="38100" marR="38100">
                        <a:lnSpc>
                          <a:spcPts val="1600"/>
                        </a:lnSpc>
                        <a:spcAft>
                          <a:spcPts val="1000"/>
                        </a:spcAft>
                      </a:pPr>
                      <a:r>
                        <a:rPr lang="tr-TR" sz="1400" cap="none" spc="0">
                          <a:solidFill>
                            <a:schemeClr val="tx1"/>
                          </a:solidFill>
                          <a:effectLst/>
                        </a:rPr>
                        <a:t>11.94±4.20</a:t>
                      </a:r>
                      <a:endParaRPr lang="tr-TR"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a:txBody>
                    <a:bodyPr/>
                    <a:lstStyle/>
                    <a:p>
                      <a:pPr marL="38100" marR="38100">
                        <a:lnSpc>
                          <a:spcPts val="1600"/>
                        </a:lnSpc>
                        <a:spcAft>
                          <a:spcPts val="1000"/>
                        </a:spcAft>
                      </a:pPr>
                      <a:r>
                        <a:rPr lang="tr-TR" sz="1400" cap="none" spc="0">
                          <a:solidFill>
                            <a:schemeClr val="tx1"/>
                          </a:solidFill>
                          <a:effectLst/>
                        </a:rPr>
                        <a:t>5-19</a:t>
                      </a:r>
                      <a:endParaRPr lang="tr-TR"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a:txBody>
                    <a:bodyPr/>
                    <a:lstStyle/>
                    <a:p>
                      <a:pPr marL="38100" marR="38100">
                        <a:lnSpc>
                          <a:spcPts val="1600"/>
                        </a:lnSpc>
                        <a:spcAft>
                          <a:spcPts val="1000"/>
                        </a:spcAft>
                      </a:pPr>
                      <a:r>
                        <a:rPr lang="tr-TR" sz="1400" cap="none" spc="0">
                          <a:solidFill>
                            <a:schemeClr val="tx1"/>
                          </a:solidFill>
                          <a:effectLst/>
                        </a:rPr>
                        <a:t>9.44±3.75</a:t>
                      </a:r>
                      <a:endParaRPr lang="tr-TR"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a:txBody>
                    <a:bodyPr/>
                    <a:lstStyle/>
                    <a:p>
                      <a:pPr marL="38100" marR="38100">
                        <a:lnSpc>
                          <a:spcPts val="1600"/>
                        </a:lnSpc>
                        <a:spcAft>
                          <a:spcPts val="1000"/>
                        </a:spcAft>
                      </a:pPr>
                      <a:r>
                        <a:rPr lang="tr-TR" sz="1400" cap="none" spc="0">
                          <a:solidFill>
                            <a:schemeClr val="tx1"/>
                          </a:solidFill>
                          <a:effectLst/>
                        </a:rPr>
                        <a:t>5-20</a:t>
                      </a:r>
                      <a:endParaRPr lang="tr-TR"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a:txBody>
                    <a:bodyPr/>
                    <a:lstStyle/>
                    <a:p>
                      <a:pPr marL="38100" marR="38100">
                        <a:lnSpc>
                          <a:spcPts val="1600"/>
                        </a:lnSpc>
                        <a:spcAft>
                          <a:spcPts val="1000"/>
                        </a:spcAft>
                      </a:pPr>
                      <a:r>
                        <a:rPr lang="tr-TR" sz="1400" cap="none" spc="0">
                          <a:solidFill>
                            <a:schemeClr val="tx1"/>
                          </a:solidFill>
                          <a:effectLst/>
                        </a:rPr>
                        <a:t>12.30±3.43</a:t>
                      </a:r>
                      <a:endParaRPr lang="tr-TR"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extLst>
                  <a:ext uri="{0D108BD9-81ED-4DB2-BD59-A6C34878D82A}">
                    <a16:rowId xmlns:a16="http://schemas.microsoft.com/office/drawing/2014/main" val="87605848"/>
                  </a:ext>
                </a:extLst>
              </a:tr>
              <a:tr h="428331">
                <a:tc vMerge="1">
                  <a:txBody>
                    <a:bodyPr/>
                    <a:lstStyle/>
                    <a:p>
                      <a:endParaRPr lang="tr-TR"/>
                    </a:p>
                  </a:txBody>
                  <a:tcPr/>
                </a:tc>
                <a:tc>
                  <a:txBody>
                    <a:bodyPr/>
                    <a:lstStyle/>
                    <a:p>
                      <a:pPr marL="38100" marR="38100">
                        <a:lnSpc>
                          <a:spcPts val="1600"/>
                        </a:lnSpc>
                        <a:spcAft>
                          <a:spcPts val="1000"/>
                        </a:spcAft>
                      </a:pPr>
                      <a:r>
                        <a:rPr lang="tr-TR" sz="1400" cap="none" spc="0">
                          <a:solidFill>
                            <a:schemeClr val="tx1"/>
                          </a:solidFill>
                          <a:effectLst/>
                        </a:rPr>
                        <a:t> </a:t>
                      </a:r>
                      <a:endParaRPr lang="tr-TR"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gridSpan="2">
                  <a:txBody>
                    <a:bodyPr/>
                    <a:lstStyle/>
                    <a:p>
                      <a:pPr marL="38100" marR="38100">
                        <a:lnSpc>
                          <a:spcPts val="1600"/>
                        </a:lnSpc>
                        <a:spcAft>
                          <a:spcPts val="1000"/>
                        </a:spcAft>
                      </a:pPr>
                      <a:r>
                        <a:rPr lang="tr-TR" sz="1400" b="1" cap="none" spc="0" dirty="0">
                          <a:solidFill>
                            <a:schemeClr val="tx1"/>
                          </a:solidFill>
                          <a:effectLst/>
                        </a:rPr>
                        <a:t>P=0.007  </a:t>
                      </a:r>
                      <a:r>
                        <a:rPr lang="en-GB" sz="1400" b="1" cap="none" spc="0" dirty="0">
                          <a:solidFill>
                            <a:schemeClr val="tx1"/>
                          </a:solidFill>
                          <a:effectLst/>
                        </a:rPr>
                        <a:t>Z =</a:t>
                      </a:r>
                      <a:r>
                        <a:rPr lang="tr-TR" sz="1400" b="1" cap="none" spc="0" dirty="0">
                          <a:solidFill>
                            <a:schemeClr val="tx1"/>
                          </a:solidFill>
                          <a:effectLst/>
                        </a:rPr>
                        <a:t>-2.715</a:t>
                      </a:r>
                      <a:endParaRPr lang="tr-TR" sz="14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hMerge="1">
                  <a:txBody>
                    <a:bodyPr/>
                    <a:lstStyle/>
                    <a:p>
                      <a:endParaRPr lang="tr-TR"/>
                    </a:p>
                  </a:txBody>
                  <a:tcPr/>
                </a:tc>
                <a:tc gridSpan="2">
                  <a:txBody>
                    <a:bodyPr/>
                    <a:lstStyle/>
                    <a:p>
                      <a:pPr marL="38100" marR="38100">
                        <a:lnSpc>
                          <a:spcPts val="1600"/>
                        </a:lnSpc>
                        <a:spcAft>
                          <a:spcPts val="1000"/>
                        </a:spcAft>
                      </a:pPr>
                      <a:r>
                        <a:rPr lang="tr-TR" sz="1400" cap="none" spc="0">
                          <a:solidFill>
                            <a:schemeClr val="tx1"/>
                          </a:solidFill>
                          <a:effectLst/>
                        </a:rPr>
                        <a:t>P= 0.193 </a:t>
                      </a:r>
                      <a:r>
                        <a:rPr lang="en-GB" sz="1400" cap="none" spc="0">
                          <a:solidFill>
                            <a:schemeClr val="tx1"/>
                          </a:solidFill>
                          <a:effectLst/>
                        </a:rPr>
                        <a:t>Z =</a:t>
                      </a:r>
                      <a:r>
                        <a:rPr lang="tr-TR" sz="1400" cap="none" spc="0">
                          <a:solidFill>
                            <a:schemeClr val="tx1"/>
                          </a:solidFill>
                          <a:effectLst/>
                        </a:rPr>
                        <a:t>-1.302</a:t>
                      </a:r>
                      <a:endParaRPr lang="tr-TR"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hMerge="1">
                  <a:txBody>
                    <a:bodyPr/>
                    <a:lstStyle/>
                    <a:p>
                      <a:endParaRPr lang="tr-TR"/>
                    </a:p>
                  </a:txBody>
                  <a:tcPr/>
                </a:tc>
                <a:tc gridSpan="2">
                  <a:txBody>
                    <a:bodyPr/>
                    <a:lstStyle/>
                    <a:p>
                      <a:pPr marL="38100" marR="38100">
                        <a:lnSpc>
                          <a:spcPts val="1600"/>
                        </a:lnSpc>
                        <a:spcAft>
                          <a:spcPts val="1000"/>
                        </a:spcAft>
                      </a:pPr>
                      <a:r>
                        <a:rPr lang="tr-TR" sz="1400" b="1" cap="none" spc="0" dirty="0">
                          <a:solidFill>
                            <a:schemeClr val="tx1"/>
                          </a:solidFill>
                          <a:effectLst/>
                        </a:rPr>
                        <a:t>P= 0.005 </a:t>
                      </a:r>
                      <a:r>
                        <a:rPr lang="en-GB" sz="1400" b="1" cap="none" spc="0" dirty="0">
                          <a:solidFill>
                            <a:schemeClr val="tx1"/>
                          </a:solidFill>
                          <a:effectLst/>
                        </a:rPr>
                        <a:t>Z =</a:t>
                      </a:r>
                      <a:r>
                        <a:rPr lang="tr-TR" sz="1400" b="1" cap="none" spc="0" dirty="0">
                          <a:solidFill>
                            <a:schemeClr val="tx1"/>
                          </a:solidFill>
                          <a:effectLst/>
                        </a:rPr>
                        <a:t>-2.809</a:t>
                      </a:r>
                      <a:endParaRPr lang="tr-TR" sz="14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hMerge="1">
                  <a:txBody>
                    <a:bodyPr/>
                    <a:lstStyle/>
                    <a:p>
                      <a:endParaRPr lang="tr-TR"/>
                    </a:p>
                  </a:txBody>
                  <a:tcPr/>
                </a:tc>
                <a:tc gridSpan="2">
                  <a:txBody>
                    <a:bodyPr/>
                    <a:lstStyle/>
                    <a:p>
                      <a:pPr marL="38100" marR="38100">
                        <a:lnSpc>
                          <a:spcPts val="1600"/>
                        </a:lnSpc>
                        <a:spcAft>
                          <a:spcPts val="1000"/>
                        </a:spcAft>
                      </a:pPr>
                      <a:r>
                        <a:rPr lang="tr-TR" sz="1400" b="1" cap="none" spc="0" dirty="0">
                          <a:solidFill>
                            <a:schemeClr val="tx1"/>
                          </a:solidFill>
                          <a:effectLst/>
                        </a:rPr>
                        <a:t>P=0.004  </a:t>
                      </a:r>
                      <a:r>
                        <a:rPr lang="en-GB" sz="1400" b="1" cap="none" spc="0" dirty="0">
                          <a:solidFill>
                            <a:schemeClr val="tx1"/>
                          </a:solidFill>
                          <a:effectLst/>
                        </a:rPr>
                        <a:t>Z =</a:t>
                      </a:r>
                      <a:r>
                        <a:rPr lang="tr-TR" sz="1400" b="1" cap="none" spc="0" dirty="0">
                          <a:solidFill>
                            <a:schemeClr val="tx1"/>
                          </a:solidFill>
                          <a:effectLst/>
                        </a:rPr>
                        <a:t>-2.907</a:t>
                      </a:r>
                      <a:endParaRPr lang="tr-TR" sz="14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hMerge="1">
                  <a:txBody>
                    <a:bodyPr/>
                    <a:lstStyle/>
                    <a:p>
                      <a:endParaRPr lang="tr-TR"/>
                    </a:p>
                  </a:txBody>
                  <a:tcPr/>
                </a:tc>
                <a:tc gridSpan="2">
                  <a:txBody>
                    <a:bodyPr/>
                    <a:lstStyle/>
                    <a:p>
                      <a:pPr marL="38100" marR="38100">
                        <a:lnSpc>
                          <a:spcPts val="1600"/>
                        </a:lnSpc>
                        <a:spcAft>
                          <a:spcPts val="1000"/>
                        </a:spcAft>
                      </a:pPr>
                      <a:r>
                        <a:rPr lang="tr-TR" sz="1400" b="1" cap="none" spc="0" dirty="0">
                          <a:solidFill>
                            <a:schemeClr val="tx1"/>
                          </a:solidFill>
                          <a:effectLst/>
                        </a:rPr>
                        <a:t>P= 0.010 </a:t>
                      </a:r>
                      <a:r>
                        <a:rPr lang="en-GB" sz="1400" b="1" cap="none" spc="0" dirty="0">
                          <a:solidFill>
                            <a:schemeClr val="tx1"/>
                          </a:solidFill>
                          <a:effectLst/>
                        </a:rPr>
                        <a:t>Z =</a:t>
                      </a:r>
                      <a:r>
                        <a:rPr lang="tr-TR" sz="1400" b="1" cap="none" spc="0" dirty="0">
                          <a:solidFill>
                            <a:schemeClr val="tx1"/>
                          </a:solidFill>
                          <a:effectLst/>
                        </a:rPr>
                        <a:t>-2.572</a:t>
                      </a:r>
                      <a:endParaRPr lang="tr-TR" sz="14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hMerge="1">
                  <a:txBody>
                    <a:bodyPr/>
                    <a:lstStyle/>
                    <a:p>
                      <a:endParaRPr lang="tr-TR"/>
                    </a:p>
                  </a:txBody>
                  <a:tcPr/>
                </a:tc>
                <a:tc gridSpan="2">
                  <a:txBody>
                    <a:bodyPr/>
                    <a:lstStyle/>
                    <a:p>
                      <a:pPr marL="38100" marR="38100">
                        <a:lnSpc>
                          <a:spcPts val="1600"/>
                        </a:lnSpc>
                        <a:spcAft>
                          <a:spcPts val="1000"/>
                        </a:spcAft>
                      </a:pPr>
                      <a:r>
                        <a:rPr lang="tr-TR" sz="1400" cap="none" spc="0" dirty="0">
                          <a:solidFill>
                            <a:schemeClr val="tx1"/>
                          </a:solidFill>
                          <a:effectLst/>
                        </a:rPr>
                        <a:t>P=0.588  </a:t>
                      </a:r>
                      <a:r>
                        <a:rPr lang="en-GB" sz="1400" cap="none" spc="0" dirty="0">
                          <a:solidFill>
                            <a:schemeClr val="tx1"/>
                          </a:solidFill>
                          <a:effectLst/>
                        </a:rPr>
                        <a:t>Z =</a:t>
                      </a:r>
                      <a:r>
                        <a:rPr lang="tr-TR" sz="1400" cap="none" spc="0" dirty="0">
                          <a:solidFill>
                            <a:schemeClr val="tx1"/>
                          </a:solidFill>
                          <a:effectLst/>
                        </a:rPr>
                        <a:t>-0.542</a:t>
                      </a:r>
                      <a:endParaRPr lang="tr-TR"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6614" marT="18646" marB="139843"/>
                </a:tc>
                <a:tc hMerge="1">
                  <a:txBody>
                    <a:bodyPr/>
                    <a:lstStyle/>
                    <a:p>
                      <a:endParaRPr lang="tr-TR"/>
                    </a:p>
                  </a:txBody>
                  <a:tcPr/>
                </a:tc>
                <a:extLst>
                  <a:ext uri="{0D108BD9-81ED-4DB2-BD59-A6C34878D82A}">
                    <a16:rowId xmlns:a16="http://schemas.microsoft.com/office/drawing/2014/main" val="3495996853"/>
                  </a:ext>
                </a:extLst>
              </a:tr>
            </a:tbl>
          </a:graphicData>
        </a:graphic>
      </p:graphicFrame>
    </p:spTree>
    <p:extLst>
      <p:ext uri="{BB962C8B-B14F-4D97-AF65-F5344CB8AC3E}">
        <p14:creationId xmlns:p14="http://schemas.microsoft.com/office/powerpoint/2010/main" val="1787787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sz="3100" b="1" i="1" dirty="0"/>
              <a:t>Katılımcıların Sosyal Görünüş Kaygısı Ölçeği Toplam Puanı İle </a:t>
            </a:r>
            <a:r>
              <a:rPr lang="tr-TR" sz="3100" b="1" i="1" dirty="0" err="1"/>
              <a:t>Psoriasiste</a:t>
            </a:r>
            <a:r>
              <a:rPr lang="tr-TR" sz="3100" b="1" i="1" dirty="0"/>
              <a:t> İçselleştirilmiş Damgalanma Ölçeği Puanları Arasındaki İlişki</a:t>
            </a:r>
            <a:br>
              <a:rPr lang="tr-TR" dirty="0"/>
            </a:b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2880503369"/>
              </p:ext>
            </p:extLst>
          </p:nvPr>
        </p:nvGraphicFramePr>
        <p:xfrm>
          <a:off x="520505" y="1608847"/>
          <a:ext cx="11197362" cy="3635750"/>
        </p:xfrm>
        <a:graphic>
          <a:graphicData uri="http://schemas.openxmlformats.org/drawingml/2006/table">
            <a:tbl>
              <a:tblPr firstRow="1" firstCol="1" bandRow="1">
                <a:tableStyleId>{21E4AEA4-8DFA-4A89-87EB-49C32662AFE0}</a:tableStyleId>
              </a:tblPr>
              <a:tblGrid>
                <a:gridCol w="1663928">
                  <a:extLst>
                    <a:ext uri="{9D8B030D-6E8A-4147-A177-3AD203B41FA5}">
                      <a16:colId xmlns:a16="http://schemas.microsoft.com/office/drawing/2014/main" val="20000"/>
                    </a:ext>
                  </a:extLst>
                </a:gridCol>
                <a:gridCol w="1466854">
                  <a:extLst>
                    <a:ext uri="{9D8B030D-6E8A-4147-A177-3AD203B41FA5}">
                      <a16:colId xmlns:a16="http://schemas.microsoft.com/office/drawing/2014/main" val="20001"/>
                    </a:ext>
                  </a:extLst>
                </a:gridCol>
                <a:gridCol w="1272020">
                  <a:extLst>
                    <a:ext uri="{9D8B030D-6E8A-4147-A177-3AD203B41FA5}">
                      <a16:colId xmlns:a16="http://schemas.microsoft.com/office/drawing/2014/main" val="20002"/>
                    </a:ext>
                  </a:extLst>
                </a:gridCol>
                <a:gridCol w="1469095">
                  <a:extLst>
                    <a:ext uri="{9D8B030D-6E8A-4147-A177-3AD203B41FA5}">
                      <a16:colId xmlns:a16="http://schemas.microsoft.com/office/drawing/2014/main" val="20003"/>
                    </a:ext>
                  </a:extLst>
                </a:gridCol>
                <a:gridCol w="1272020">
                  <a:extLst>
                    <a:ext uri="{9D8B030D-6E8A-4147-A177-3AD203B41FA5}">
                      <a16:colId xmlns:a16="http://schemas.microsoft.com/office/drawing/2014/main" val="20004"/>
                    </a:ext>
                  </a:extLst>
                </a:gridCol>
                <a:gridCol w="1272020">
                  <a:extLst>
                    <a:ext uri="{9D8B030D-6E8A-4147-A177-3AD203B41FA5}">
                      <a16:colId xmlns:a16="http://schemas.microsoft.com/office/drawing/2014/main" val="20005"/>
                    </a:ext>
                  </a:extLst>
                </a:gridCol>
                <a:gridCol w="1370558">
                  <a:extLst>
                    <a:ext uri="{9D8B030D-6E8A-4147-A177-3AD203B41FA5}">
                      <a16:colId xmlns:a16="http://schemas.microsoft.com/office/drawing/2014/main" val="20006"/>
                    </a:ext>
                  </a:extLst>
                </a:gridCol>
                <a:gridCol w="1410867">
                  <a:extLst>
                    <a:ext uri="{9D8B030D-6E8A-4147-A177-3AD203B41FA5}">
                      <a16:colId xmlns:a16="http://schemas.microsoft.com/office/drawing/2014/main" val="20007"/>
                    </a:ext>
                  </a:extLst>
                </a:gridCol>
              </a:tblGrid>
              <a:tr h="557578">
                <a:tc gridSpan="8">
                  <a:txBody>
                    <a:bodyPr/>
                    <a:lstStyle/>
                    <a:p>
                      <a:pPr algn="ctr">
                        <a:lnSpc>
                          <a:spcPct val="115000"/>
                        </a:lnSpc>
                        <a:spcAft>
                          <a:spcPts val="0"/>
                        </a:spcAft>
                      </a:pPr>
                      <a:r>
                        <a:rPr lang="tr-TR" sz="1600" dirty="0">
                          <a:solidFill>
                            <a:schemeClr val="tx1"/>
                          </a:solidFill>
                          <a:effectLst/>
                        </a:rPr>
                        <a:t>Katılımcıların Sosyal Görünüş Kaygısı Ölçeği Toplam Puanı İle </a:t>
                      </a:r>
                      <a:r>
                        <a:rPr lang="tr-TR" sz="1600" dirty="0" err="1">
                          <a:solidFill>
                            <a:schemeClr val="tx1"/>
                          </a:solidFill>
                          <a:effectLst/>
                        </a:rPr>
                        <a:t>Psoriasiste</a:t>
                      </a:r>
                      <a:r>
                        <a:rPr lang="tr-TR" sz="1600" dirty="0">
                          <a:solidFill>
                            <a:schemeClr val="tx1"/>
                          </a:solidFill>
                          <a:effectLst/>
                        </a:rPr>
                        <a:t> İçselleştirilmiş Damgalanma Ölçeği Puanları Arasındaki İlişki</a:t>
                      </a:r>
                      <a:endParaRPr lang="tr-TR" sz="1600" dirty="0">
                        <a:solidFill>
                          <a:schemeClr val="tx1"/>
                        </a:solidFill>
                        <a:effectLst/>
                        <a:latin typeface="Calibri"/>
                        <a:ea typeface="Calibri"/>
                        <a:cs typeface="Times New Roman"/>
                      </a:endParaRPr>
                    </a:p>
                  </a:txBody>
                  <a:tcPr marL="38652" marR="38652"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1766522">
                <a:tc>
                  <a:txBody>
                    <a:bodyPr/>
                    <a:lstStyle/>
                    <a:p>
                      <a:pPr algn="l">
                        <a:lnSpc>
                          <a:spcPct val="115000"/>
                        </a:lnSpc>
                        <a:spcAft>
                          <a:spcPts val="0"/>
                        </a:spcAft>
                      </a:pPr>
                      <a:r>
                        <a:rPr lang="tr-TR" sz="1400" dirty="0">
                          <a:solidFill>
                            <a:schemeClr val="tx1"/>
                          </a:solidFill>
                          <a:effectLst/>
                        </a:rPr>
                        <a:t> </a:t>
                      </a:r>
                      <a:endParaRPr lang="tr-TR" sz="1400" dirty="0">
                        <a:solidFill>
                          <a:schemeClr val="tx1"/>
                        </a:solidFill>
                        <a:effectLst/>
                        <a:latin typeface="Calibri"/>
                        <a:ea typeface="Calibri"/>
                        <a:cs typeface="Times New Roman"/>
                      </a:endParaRPr>
                    </a:p>
                  </a:txBody>
                  <a:tcPr marL="38652" marR="38652" marT="0" marB="0" anchor="b"/>
                </a:tc>
                <a:tc>
                  <a:txBody>
                    <a:bodyPr/>
                    <a:lstStyle/>
                    <a:p>
                      <a:pPr algn="l">
                        <a:lnSpc>
                          <a:spcPct val="115000"/>
                        </a:lnSpc>
                        <a:spcAft>
                          <a:spcPts val="0"/>
                        </a:spcAft>
                      </a:pPr>
                      <a:r>
                        <a:rPr lang="tr-TR" sz="1400" dirty="0">
                          <a:solidFill>
                            <a:schemeClr val="tx1"/>
                          </a:solidFill>
                          <a:effectLst/>
                        </a:rPr>
                        <a:t>İstatistik</a:t>
                      </a:r>
                      <a:endParaRPr lang="tr-TR" sz="1400" dirty="0">
                        <a:solidFill>
                          <a:schemeClr val="tx1"/>
                        </a:solidFill>
                        <a:effectLst/>
                        <a:latin typeface="Calibri"/>
                        <a:ea typeface="Calibri"/>
                        <a:cs typeface="Times New Roman"/>
                      </a:endParaRPr>
                    </a:p>
                  </a:txBody>
                  <a:tcPr marL="38652" marR="38652" marT="0" marB="0"/>
                </a:tc>
                <a:tc>
                  <a:txBody>
                    <a:bodyPr/>
                    <a:lstStyle/>
                    <a:p>
                      <a:pPr algn="l">
                        <a:lnSpc>
                          <a:spcPct val="115000"/>
                        </a:lnSpc>
                        <a:spcAft>
                          <a:spcPts val="0"/>
                        </a:spcAft>
                      </a:pPr>
                      <a:r>
                        <a:rPr lang="tr-TR" sz="1400" dirty="0">
                          <a:solidFill>
                            <a:schemeClr val="tx1"/>
                          </a:solidFill>
                          <a:effectLst/>
                        </a:rPr>
                        <a:t>Psoriasiste İçselleştirilmiş Damgalanma Ölçeği Toplam puanı</a:t>
                      </a:r>
                      <a:endParaRPr lang="tr-TR" sz="1400" dirty="0">
                        <a:solidFill>
                          <a:schemeClr val="tx1"/>
                        </a:solidFill>
                        <a:effectLst/>
                        <a:latin typeface="Calibri"/>
                        <a:ea typeface="Calibri"/>
                        <a:cs typeface="Times New Roman"/>
                      </a:endParaRPr>
                    </a:p>
                  </a:txBody>
                  <a:tcPr marL="38652" marR="38652" marT="0" marB="0"/>
                </a:tc>
                <a:tc>
                  <a:txBody>
                    <a:bodyPr/>
                    <a:lstStyle/>
                    <a:p>
                      <a:pPr algn="l">
                        <a:lnSpc>
                          <a:spcPct val="115000"/>
                        </a:lnSpc>
                        <a:spcAft>
                          <a:spcPts val="0"/>
                        </a:spcAft>
                      </a:pPr>
                      <a:r>
                        <a:rPr lang="tr-TR" sz="1400" dirty="0">
                          <a:solidFill>
                            <a:schemeClr val="tx1"/>
                          </a:solidFill>
                          <a:effectLst/>
                        </a:rPr>
                        <a:t>Psoriasiste İçselleştirilmiş Damgalanma Ölçeği Kalıpların Onaylanması Alt Boyut Puanı</a:t>
                      </a:r>
                      <a:endParaRPr lang="tr-TR" sz="1400" dirty="0">
                        <a:solidFill>
                          <a:schemeClr val="tx1"/>
                        </a:solidFill>
                        <a:effectLst/>
                        <a:latin typeface="Calibri"/>
                        <a:ea typeface="Calibri"/>
                        <a:cs typeface="Times New Roman"/>
                      </a:endParaRPr>
                    </a:p>
                  </a:txBody>
                  <a:tcPr marL="38652" marR="38652" marT="0" marB="0"/>
                </a:tc>
                <a:tc>
                  <a:txBody>
                    <a:bodyPr/>
                    <a:lstStyle/>
                    <a:p>
                      <a:pPr algn="l">
                        <a:lnSpc>
                          <a:spcPct val="115000"/>
                        </a:lnSpc>
                        <a:spcAft>
                          <a:spcPts val="0"/>
                        </a:spcAft>
                      </a:pPr>
                      <a:r>
                        <a:rPr lang="tr-TR" sz="1400" dirty="0">
                          <a:solidFill>
                            <a:schemeClr val="tx1"/>
                          </a:solidFill>
                          <a:effectLst/>
                        </a:rPr>
                        <a:t>Psoriasiste İçselleştirilmiş Damgalanma Ölçeği Algılanan Ayrımcılık Alt Boyut Puanı</a:t>
                      </a:r>
                      <a:endParaRPr lang="tr-TR" sz="1400" dirty="0">
                        <a:solidFill>
                          <a:schemeClr val="tx1"/>
                        </a:solidFill>
                        <a:effectLst/>
                        <a:latin typeface="Calibri"/>
                        <a:ea typeface="Calibri"/>
                        <a:cs typeface="Times New Roman"/>
                      </a:endParaRPr>
                    </a:p>
                  </a:txBody>
                  <a:tcPr marL="38652" marR="38652" marT="0" marB="0"/>
                </a:tc>
                <a:tc>
                  <a:txBody>
                    <a:bodyPr/>
                    <a:lstStyle/>
                    <a:p>
                      <a:pPr algn="l">
                        <a:lnSpc>
                          <a:spcPct val="115000"/>
                        </a:lnSpc>
                        <a:spcAft>
                          <a:spcPts val="0"/>
                        </a:spcAft>
                      </a:pPr>
                      <a:r>
                        <a:rPr lang="tr-TR" sz="1400" dirty="0" err="1">
                          <a:solidFill>
                            <a:schemeClr val="tx1"/>
                          </a:solidFill>
                          <a:effectLst/>
                        </a:rPr>
                        <a:t>Psoriasiste</a:t>
                      </a:r>
                      <a:r>
                        <a:rPr lang="tr-TR" sz="1400" dirty="0">
                          <a:solidFill>
                            <a:schemeClr val="tx1"/>
                          </a:solidFill>
                          <a:effectLst/>
                        </a:rPr>
                        <a:t> İçselleştirilmiş Damgalanma Ölçeği Ölçek Yabancılaşma Alt Boyut Puanı</a:t>
                      </a:r>
                      <a:endParaRPr lang="tr-TR" sz="1400" dirty="0">
                        <a:solidFill>
                          <a:schemeClr val="tx1"/>
                        </a:solidFill>
                        <a:effectLst/>
                        <a:latin typeface="Calibri"/>
                        <a:ea typeface="Calibri"/>
                        <a:cs typeface="Times New Roman"/>
                      </a:endParaRPr>
                    </a:p>
                  </a:txBody>
                  <a:tcPr marL="38652" marR="38652" marT="0" marB="0"/>
                </a:tc>
                <a:tc>
                  <a:txBody>
                    <a:bodyPr/>
                    <a:lstStyle/>
                    <a:p>
                      <a:pPr algn="l">
                        <a:lnSpc>
                          <a:spcPct val="115000"/>
                        </a:lnSpc>
                        <a:spcAft>
                          <a:spcPts val="0"/>
                        </a:spcAft>
                      </a:pPr>
                      <a:r>
                        <a:rPr lang="tr-TR" sz="1400">
                          <a:solidFill>
                            <a:schemeClr val="tx1"/>
                          </a:solidFill>
                          <a:effectLst/>
                        </a:rPr>
                        <a:t>Psoriasiste İçselleştirilmiş Damgalanma Ölçeği Sosyal Geri Çekilme Alt Boyut Puanı</a:t>
                      </a:r>
                      <a:endParaRPr lang="tr-TR" sz="1400">
                        <a:solidFill>
                          <a:schemeClr val="tx1"/>
                        </a:solidFill>
                        <a:effectLst/>
                        <a:latin typeface="Calibri"/>
                        <a:ea typeface="Calibri"/>
                        <a:cs typeface="Times New Roman"/>
                      </a:endParaRPr>
                    </a:p>
                  </a:txBody>
                  <a:tcPr marL="38652" marR="38652" marT="0" marB="0"/>
                </a:tc>
                <a:tc>
                  <a:txBody>
                    <a:bodyPr/>
                    <a:lstStyle/>
                    <a:p>
                      <a:pPr algn="l">
                        <a:lnSpc>
                          <a:spcPct val="115000"/>
                        </a:lnSpc>
                        <a:spcAft>
                          <a:spcPts val="0"/>
                        </a:spcAft>
                      </a:pPr>
                      <a:r>
                        <a:rPr lang="tr-TR" sz="1400">
                          <a:solidFill>
                            <a:schemeClr val="tx1"/>
                          </a:solidFill>
                          <a:effectLst/>
                        </a:rPr>
                        <a:t>Psoriasiste İçselleştirilmiş Damgalanma Ölçeği Damgalanmaya Karşı Direnç Puanı Alt Boyut Puanı</a:t>
                      </a:r>
                      <a:endParaRPr lang="tr-TR" sz="1400">
                        <a:solidFill>
                          <a:schemeClr val="tx1"/>
                        </a:solidFill>
                        <a:effectLst/>
                        <a:latin typeface="Calibri"/>
                        <a:ea typeface="Calibri"/>
                        <a:cs typeface="Times New Roman"/>
                      </a:endParaRPr>
                    </a:p>
                  </a:txBody>
                  <a:tcPr marL="38652" marR="38652" marT="0" marB="0"/>
                </a:tc>
                <a:extLst>
                  <a:ext uri="{0D108BD9-81ED-4DB2-BD59-A6C34878D82A}">
                    <a16:rowId xmlns:a16="http://schemas.microsoft.com/office/drawing/2014/main" val="10001"/>
                  </a:ext>
                </a:extLst>
              </a:tr>
              <a:tr h="589972">
                <a:tc>
                  <a:txBody>
                    <a:bodyPr/>
                    <a:lstStyle/>
                    <a:p>
                      <a:pPr algn="l">
                        <a:lnSpc>
                          <a:spcPct val="115000"/>
                        </a:lnSpc>
                        <a:spcAft>
                          <a:spcPts val="0"/>
                        </a:spcAft>
                      </a:pPr>
                      <a:r>
                        <a:rPr lang="tr-TR" sz="1400">
                          <a:solidFill>
                            <a:schemeClr val="tx1"/>
                          </a:solidFill>
                          <a:effectLst/>
                        </a:rPr>
                        <a:t>Sosyal Görünüş Kaygısı Ölçeği Toplam Puan</a:t>
                      </a:r>
                      <a:endParaRPr lang="tr-TR" sz="1400">
                        <a:solidFill>
                          <a:schemeClr val="tx1"/>
                        </a:solidFill>
                        <a:effectLst/>
                        <a:latin typeface="Calibri"/>
                        <a:ea typeface="Calibri"/>
                        <a:cs typeface="Times New Roman"/>
                      </a:endParaRPr>
                    </a:p>
                  </a:txBody>
                  <a:tcPr marL="38652" marR="38652" marT="0" marB="0"/>
                </a:tc>
                <a:tc>
                  <a:txBody>
                    <a:bodyPr/>
                    <a:lstStyle/>
                    <a:p>
                      <a:pPr algn="l">
                        <a:lnSpc>
                          <a:spcPct val="115000"/>
                        </a:lnSpc>
                        <a:spcAft>
                          <a:spcPts val="0"/>
                        </a:spcAft>
                      </a:pPr>
                      <a:r>
                        <a:rPr lang="tr-TR" sz="1400">
                          <a:solidFill>
                            <a:schemeClr val="tx1"/>
                          </a:solidFill>
                          <a:effectLst/>
                        </a:rPr>
                        <a:t>r</a:t>
                      </a:r>
                      <a:endParaRPr lang="tr-TR" sz="1400">
                        <a:solidFill>
                          <a:schemeClr val="tx1"/>
                        </a:solidFill>
                        <a:effectLst/>
                        <a:latin typeface="Calibri"/>
                        <a:ea typeface="Calibri"/>
                        <a:cs typeface="Times New Roman"/>
                      </a:endParaRPr>
                    </a:p>
                  </a:txBody>
                  <a:tcPr marL="38652" marR="38652" marT="0" marB="0"/>
                </a:tc>
                <a:tc>
                  <a:txBody>
                    <a:bodyPr/>
                    <a:lstStyle/>
                    <a:p>
                      <a:pPr algn="l">
                        <a:lnSpc>
                          <a:spcPct val="115000"/>
                        </a:lnSpc>
                        <a:spcAft>
                          <a:spcPts val="0"/>
                        </a:spcAft>
                      </a:pPr>
                      <a:r>
                        <a:rPr lang="tr-TR" sz="1400">
                          <a:solidFill>
                            <a:schemeClr val="tx1"/>
                          </a:solidFill>
                          <a:effectLst/>
                        </a:rPr>
                        <a:t>0.621</a:t>
                      </a:r>
                      <a:r>
                        <a:rPr lang="tr-TR" sz="1400" baseline="30000">
                          <a:solidFill>
                            <a:schemeClr val="tx1"/>
                          </a:solidFill>
                          <a:effectLst/>
                        </a:rPr>
                        <a:t>**</a:t>
                      </a:r>
                      <a:endParaRPr lang="tr-TR" sz="1400">
                        <a:solidFill>
                          <a:schemeClr val="tx1"/>
                        </a:solidFill>
                        <a:effectLst/>
                        <a:latin typeface="Calibri"/>
                        <a:ea typeface="Calibri"/>
                        <a:cs typeface="Times New Roman"/>
                      </a:endParaRPr>
                    </a:p>
                  </a:txBody>
                  <a:tcPr marL="38652" marR="38652" marT="0" marB="0" anchor="ctr"/>
                </a:tc>
                <a:tc>
                  <a:txBody>
                    <a:bodyPr/>
                    <a:lstStyle/>
                    <a:p>
                      <a:pPr algn="l">
                        <a:lnSpc>
                          <a:spcPct val="115000"/>
                        </a:lnSpc>
                        <a:spcAft>
                          <a:spcPts val="0"/>
                        </a:spcAft>
                      </a:pPr>
                      <a:r>
                        <a:rPr lang="tr-TR" sz="1400" dirty="0">
                          <a:solidFill>
                            <a:schemeClr val="tx1"/>
                          </a:solidFill>
                          <a:effectLst/>
                        </a:rPr>
                        <a:t>0.470</a:t>
                      </a:r>
                      <a:r>
                        <a:rPr lang="tr-TR" sz="1400" baseline="30000" dirty="0">
                          <a:solidFill>
                            <a:schemeClr val="tx1"/>
                          </a:solidFill>
                          <a:effectLst/>
                        </a:rPr>
                        <a:t>**</a:t>
                      </a:r>
                      <a:endParaRPr lang="tr-TR" sz="1400" dirty="0">
                        <a:solidFill>
                          <a:schemeClr val="tx1"/>
                        </a:solidFill>
                        <a:effectLst/>
                        <a:latin typeface="Calibri"/>
                        <a:ea typeface="Calibri"/>
                        <a:cs typeface="Times New Roman"/>
                      </a:endParaRPr>
                    </a:p>
                  </a:txBody>
                  <a:tcPr marL="38652" marR="38652" marT="0" marB="0" anchor="ctr"/>
                </a:tc>
                <a:tc>
                  <a:txBody>
                    <a:bodyPr/>
                    <a:lstStyle/>
                    <a:p>
                      <a:pPr algn="l">
                        <a:lnSpc>
                          <a:spcPct val="115000"/>
                        </a:lnSpc>
                        <a:spcAft>
                          <a:spcPts val="0"/>
                        </a:spcAft>
                      </a:pPr>
                      <a:r>
                        <a:rPr lang="tr-TR" sz="1400" dirty="0">
                          <a:solidFill>
                            <a:schemeClr val="tx1"/>
                          </a:solidFill>
                          <a:effectLst/>
                        </a:rPr>
                        <a:t>0.480</a:t>
                      </a:r>
                      <a:r>
                        <a:rPr lang="tr-TR" sz="1400" baseline="30000" dirty="0">
                          <a:solidFill>
                            <a:schemeClr val="tx1"/>
                          </a:solidFill>
                          <a:effectLst/>
                        </a:rPr>
                        <a:t>**</a:t>
                      </a:r>
                      <a:endParaRPr lang="tr-TR" sz="1400" dirty="0">
                        <a:solidFill>
                          <a:schemeClr val="tx1"/>
                        </a:solidFill>
                        <a:effectLst/>
                        <a:latin typeface="Calibri"/>
                        <a:ea typeface="Calibri"/>
                        <a:cs typeface="Times New Roman"/>
                      </a:endParaRPr>
                    </a:p>
                  </a:txBody>
                  <a:tcPr marL="38652" marR="38652" marT="0" marB="0" anchor="ctr"/>
                </a:tc>
                <a:tc>
                  <a:txBody>
                    <a:bodyPr/>
                    <a:lstStyle/>
                    <a:p>
                      <a:pPr algn="l">
                        <a:lnSpc>
                          <a:spcPct val="115000"/>
                        </a:lnSpc>
                        <a:spcAft>
                          <a:spcPts val="0"/>
                        </a:spcAft>
                      </a:pPr>
                      <a:r>
                        <a:rPr lang="tr-TR" sz="1400" dirty="0">
                          <a:solidFill>
                            <a:schemeClr val="tx1"/>
                          </a:solidFill>
                          <a:effectLst/>
                        </a:rPr>
                        <a:t>0.652</a:t>
                      </a:r>
                      <a:r>
                        <a:rPr lang="tr-TR" sz="1400" baseline="30000" dirty="0">
                          <a:solidFill>
                            <a:schemeClr val="tx1"/>
                          </a:solidFill>
                          <a:effectLst/>
                        </a:rPr>
                        <a:t>**</a:t>
                      </a:r>
                      <a:endParaRPr lang="tr-TR" sz="1400" dirty="0">
                        <a:solidFill>
                          <a:schemeClr val="tx1"/>
                        </a:solidFill>
                        <a:effectLst/>
                        <a:latin typeface="Calibri"/>
                        <a:ea typeface="Calibri"/>
                        <a:cs typeface="Times New Roman"/>
                      </a:endParaRPr>
                    </a:p>
                  </a:txBody>
                  <a:tcPr marL="38652" marR="38652" marT="0" marB="0" anchor="ctr"/>
                </a:tc>
                <a:tc>
                  <a:txBody>
                    <a:bodyPr/>
                    <a:lstStyle/>
                    <a:p>
                      <a:pPr algn="l">
                        <a:lnSpc>
                          <a:spcPct val="115000"/>
                        </a:lnSpc>
                        <a:spcAft>
                          <a:spcPts val="0"/>
                        </a:spcAft>
                      </a:pPr>
                      <a:r>
                        <a:rPr lang="tr-TR" sz="1400" dirty="0">
                          <a:solidFill>
                            <a:schemeClr val="tx1"/>
                          </a:solidFill>
                          <a:effectLst/>
                        </a:rPr>
                        <a:t>0.697</a:t>
                      </a:r>
                      <a:r>
                        <a:rPr lang="tr-TR" sz="1400" baseline="30000" dirty="0">
                          <a:solidFill>
                            <a:schemeClr val="tx1"/>
                          </a:solidFill>
                          <a:effectLst/>
                        </a:rPr>
                        <a:t>**</a:t>
                      </a:r>
                      <a:endParaRPr lang="tr-TR" sz="1400" dirty="0">
                        <a:solidFill>
                          <a:schemeClr val="tx1"/>
                        </a:solidFill>
                        <a:effectLst/>
                        <a:latin typeface="Calibri"/>
                        <a:ea typeface="Calibri"/>
                        <a:cs typeface="Times New Roman"/>
                      </a:endParaRPr>
                    </a:p>
                  </a:txBody>
                  <a:tcPr marL="38652" marR="38652" marT="0" marB="0" anchor="ctr"/>
                </a:tc>
                <a:tc>
                  <a:txBody>
                    <a:bodyPr/>
                    <a:lstStyle/>
                    <a:p>
                      <a:pPr algn="l">
                        <a:lnSpc>
                          <a:spcPct val="115000"/>
                        </a:lnSpc>
                        <a:spcAft>
                          <a:spcPts val="0"/>
                        </a:spcAft>
                      </a:pPr>
                      <a:r>
                        <a:rPr lang="tr-TR" sz="1400" dirty="0">
                          <a:solidFill>
                            <a:schemeClr val="tx1"/>
                          </a:solidFill>
                          <a:effectLst/>
                        </a:rPr>
                        <a:t>0.000</a:t>
                      </a:r>
                      <a:endParaRPr lang="tr-TR" sz="1400" dirty="0">
                        <a:solidFill>
                          <a:schemeClr val="tx1"/>
                        </a:solidFill>
                        <a:effectLst/>
                        <a:latin typeface="Calibri"/>
                        <a:ea typeface="Calibri"/>
                        <a:cs typeface="Times New Roman"/>
                      </a:endParaRPr>
                    </a:p>
                  </a:txBody>
                  <a:tcPr marL="38652" marR="38652" marT="0" marB="0" anchor="ctr"/>
                </a:tc>
                <a:extLst>
                  <a:ext uri="{0D108BD9-81ED-4DB2-BD59-A6C34878D82A}">
                    <a16:rowId xmlns:a16="http://schemas.microsoft.com/office/drawing/2014/main" val="10002"/>
                  </a:ext>
                </a:extLst>
              </a:tr>
              <a:tr h="589972">
                <a:tc gridSpan="8">
                  <a:txBody>
                    <a:bodyPr/>
                    <a:lstStyle/>
                    <a:p>
                      <a:pPr algn="l">
                        <a:lnSpc>
                          <a:spcPct val="115000"/>
                        </a:lnSpc>
                        <a:spcAft>
                          <a:spcPts val="0"/>
                        </a:spcAft>
                      </a:pPr>
                      <a:r>
                        <a:rPr lang="tr-TR" sz="1400" dirty="0">
                          <a:solidFill>
                            <a:schemeClr val="tx1"/>
                          </a:solidFill>
                          <a:effectLst/>
                        </a:rPr>
                        <a:t>** p&lt;0.01 </a:t>
                      </a:r>
                    </a:p>
                    <a:p>
                      <a:pPr algn="l">
                        <a:lnSpc>
                          <a:spcPct val="115000"/>
                        </a:lnSpc>
                        <a:spcAft>
                          <a:spcPts val="0"/>
                        </a:spcAft>
                      </a:pPr>
                      <a:r>
                        <a:rPr lang="tr-TR" sz="1400" dirty="0">
                          <a:solidFill>
                            <a:schemeClr val="tx1"/>
                          </a:solidFill>
                          <a:effectLst/>
                        </a:rPr>
                        <a:t>r= </a:t>
                      </a:r>
                      <a:r>
                        <a:rPr lang="tr-TR" sz="1400" dirty="0" err="1">
                          <a:solidFill>
                            <a:schemeClr val="tx1"/>
                          </a:solidFill>
                          <a:effectLst/>
                        </a:rPr>
                        <a:t>Pearson</a:t>
                      </a:r>
                      <a:r>
                        <a:rPr lang="tr-TR" sz="1400" dirty="0">
                          <a:solidFill>
                            <a:schemeClr val="tx1"/>
                          </a:solidFill>
                          <a:effectLst/>
                        </a:rPr>
                        <a:t> Korelasyon Analizi</a:t>
                      </a:r>
                      <a:endParaRPr lang="tr-TR" sz="1400" dirty="0">
                        <a:solidFill>
                          <a:schemeClr val="tx1"/>
                        </a:solidFill>
                        <a:effectLst/>
                        <a:latin typeface="Calibri"/>
                        <a:ea typeface="Calibri"/>
                        <a:cs typeface="Times New Roman"/>
                      </a:endParaRPr>
                    </a:p>
                  </a:txBody>
                  <a:tcPr marL="38652" marR="38652"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3"/>
                  </a:ext>
                </a:extLst>
              </a:tr>
            </a:tbl>
          </a:graphicData>
        </a:graphic>
      </p:graphicFrame>
      <p:sp>
        <p:nvSpPr>
          <p:cNvPr id="5" name="Metin kutusu 4">
            <a:extLst>
              <a:ext uri="{FF2B5EF4-FFF2-40B4-BE49-F238E27FC236}">
                <a16:creationId xmlns:a16="http://schemas.microsoft.com/office/drawing/2014/main" id="{D54DC4FF-9573-C8F2-4FDE-8016DFE9FBAC}"/>
              </a:ext>
            </a:extLst>
          </p:cNvPr>
          <p:cNvSpPr txBox="1"/>
          <p:nvPr/>
        </p:nvSpPr>
        <p:spPr>
          <a:xfrm>
            <a:off x="838200" y="5372110"/>
            <a:ext cx="10515600" cy="1150700"/>
          </a:xfrm>
          <a:prstGeom prst="rect">
            <a:avLst/>
          </a:prstGeom>
          <a:noFill/>
        </p:spPr>
        <p:txBody>
          <a:bodyPr wrap="square">
            <a:spAutoFit/>
          </a:bodyPr>
          <a:lstStyle/>
          <a:p>
            <a:pPr algn="ctr">
              <a:lnSpc>
                <a:spcPct val="115000"/>
              </a:lnSpc>
              <a:spcAft>
                <a:spcPts val="1000"/>
              </a:spcAft>
            </a:pPr>
            <a:r>
              <a:rPr lang="tr-TR" dirty="0">
                <a:effectLst/>
                <a:latin typeface="Times New Roman" panose="02020603050405020304" pitchFamily="18" charset="0"/>
                <a:ea typeface="Calibri" panose="020F0502020204030204" pitchFamily="34" charset="0"/>
                <a:cs typeface="Times New Roman" panose="02020603050405020304" pitchFamily="18" charset="0"/>
              </a:rPr>
              <a:t>Bireylerin Sosyal Görünüş Kaygısı arttıkça İçselleştirilmiş Damgalanmasında da artış görülmektedir.</a:t>
            </a:r>
          </a:p>
          <a:p>
            <a:pPr algn="ctr">
              <a:lnSpc>
                <a:spcPct val="115000"/>
              </a:lnSpc>
              <a:spcAft>
                <a:spcPts val="1000"/>
              </a:spcAft>
            </a:pPr>
            <a:r>
              <a:rPr lang="tr-TR" dirty="0">
                <a:effectLst/>
                <a:latin typeface="Times New Roman" panose="02020603050405020304" pitchFamily="18" charset="0"/>
                <a:ea typeface="Calibri" panose="020F0502020204030204" pitchFamily="34" charset="0"/>
                <a:cs typeface="Times New Roman" panose="02020603050405020304" pitchFamily="18" charset="0"/>
              </a:rPr>
              <a:t>Olumsuz basmakalıp düşüncelerin, kişinin kendisi tarafından kabul edilmesi sonucu ortaya çıkan, değersizlik, utanç, gizlilik ve geri çekilme duygusu arttıkça Bireyin Sosyal Görünüş Kaygısında da artış olmaktadır.</a:t>
            </a:r>
          </a:p>
        </p:txBody>
      </p:sp>
    </p:spTree>
    <p:extLst>
      <p:ext uri="{BB962C8B-B14F-4D97-AF65-F5344CB8AC3E}">
        <p14:creationId xmlns:p14="http://schemas.microsoft.com/office/powerpoint/2010/main" val="18336337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1653363" y="365760"/>
            <a:ext cx="9367203" cy="1188720"/>
          </a:xfrm>
        </p:spPr>
        <p:txBody>
          <a:bodyPr>
            <a:normAutofit/>
          </a:bodyPr>
          <a:lstStyle/>
          <a:p>
            <a:r>
              <a:rPr lang="tr-TR" dirty="0"/>
              <a:t>Kaynaklar</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p:cNvSpPr>
            <a:spLocks noGrp="1"/>
          </p:cNvSpPr>
          <p:nvPr>
            <p:ph idx="1"/>
          </p:nvPr>
        </p:nvSpPr>
        <p:spPr>
          <a:xfrm>
            <a:off x="1653363" y="2176272"/>
            <a:ext cx="9367204" cy="4041648"/>
          </a:xfrm>
        </p:spPr>
        <p:txBody>
          <a:bodyPr anchor="t">
            <a:normAutofit/>
          </a:bodyPr>
          <a:lstStyle/>
          <a:p>
            <a:pPr marL="0" indent="0">
              <a:buNone/>
            </a:pPr>
            <a:r>
              <a:rPr lang="tr-TR" sz="1500"/>
              <a:t>1. Gudjonsson, JE., Elder, JT., Psoriasis, Fitzpatrick’s Dermatology in Medicine Volume 1. Mc Graw-Hill, New York. 2008, pp. 169-193.</a:t>
            </a:r>
          </a:p>
          <a:p>
            <a:pPr marL="0" indent="0">
              <a:buNone/>
            </a:pPr>
            <a:r>
              <a:rPr lang="tr-TR" sz="1500"/>
              <a:t>2.Koçyiğit, M., &amp; Tümer, K. (2017). Sedef Hastalığında kullanılan Aloe vera, Smilax excelsa ve Juniperus oxycedrus Bitkilerinin Yaprak Anatomik Özellikleri. Marmara Pharmaceutical Journal, 21(3).</a:t>
            </a:r>
          </a:p>
          <a:p>
            <a:pPr marL="0" indent="0">
              <a:buNone/>
            </a:pPr>
            <a:r>
              <a:rPr lang="tr-TR" sz="1500"/>
              <a:t>3.González‐ Álvarez, L., García‐ Martín, JM., García‐ Pola, MJ. Association between geographic tongue and psoriasis: A systematic review and meta‐ analyses. Journal of Oral Pathology Medicine, 2019.</a:t>
            </a:r>
          </a:p>
          <a:p>
            <a:pPr marL="0" indent="0">
              <a:buNone/>
            </a:pPr>
            <a:r>
              <a:rPr lang="tr-TR" sz="1500"/>
              <a:t>4.Lima, XT., Minnillo, R., Spencer, JM., Kimball, AB. Psoriasis prevalence among the 2009 AAD National Melanoma/Skin Cancer Screening Program participants. Journal of the European Academy of Dermatology and Venereology, 2013, 27: 680- 685.</a:t>
            </a:r>
          </a:p>
          <a:p>
            <a:pPr marL="0" indent="0">
              <a:buNone/>
            </a:pPr>
            <a:r>
              <a:rPr lang="tr-TR" sz="1500"/>
              <a:t>5.Kundakci, N., Türsen, Ü., Babiker, MO., Gürgey, E. The evaluation of the sociodemographic and clinical features of Turkish psoriasis patients. International journal of Dermatology, 2002, 41: 220-224.</a:t>
            </a:r>
          </a:p>
          <a:p>
            <a:pPr marL="0" indent="0">
              <a:buNone/>
            </a:pPr>
            <a:r>
              <a:rPr lang="tr-TR" sz="1500"/>
              <a:t>6.Burger, J.M. (2006). Kişilik, Kaknüs Psikoloji, İstanbul.</a:t>
            </a:r>
          </a:p>
          <a:p>
            <a:pPr marL="0" indent="0">
              <a:buNone/>
            </a:pPr>
            <a:r>
              <a:rPr lang="tr-TR" sz="1500"/>
              <a:t>7.Dayhoff, S.A. (2000). Diagonally-Parked in a Parallel Universe: Working Through Social Anxiety. (1st edition) New Mexico: Effectiveness- Plus Publication.</a:t>
            </a:r>
          </a:p>
          <a:p>
            <a:pPr marL="0" indent="0">
              <a:buNone/>
            </a:pPr>
            <a:endParaRPr lang="tr-TR" sz="1500"/>
          </a:p>
          <a:p>
            <a:endParaRPr lang="tr-TR" sz="1500"/>
          </a:p>
        </p:txBody>
      </p:sp>
    </p:spTree>
    <p:extLst>
      <p:ext uri="{BB962C8B-B14F-4D97-AF65-F5344CB8AC3E}">
        <p14:creationId xmlns:p14="http://schemas.microsoft.com/office/powerpoint/2010/main" val="1230698500"/>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3" descr="Mavi hediye kurdelesinin yakından görünümü">
            <a:extLst>
              <a:ext uri="{FF2B5EF4-FFF2-40B4-BE49-F238E27FC236}">
                <a16:creationId xmlns:a16="http://schemas.microsoft.com/office/drawing/2014/main" id="{F3D31522-E6DE-CF8E-6EAF-371A7EB0F648}"/>
              </a:ext>
            </a:extLst>
          </p:cNvPr>
          <p:cNvPicPr>
            <a:picLocks noChangeAspect="1"/>
          </p:cNvPicPr>
          <p:nvPr/>
        </p:nvPicPr>
        <p:blipFill rotWithShape="1">
          <a:blip r:embed="rId2"/>
          <a:srcRect r="5882" b="-1"/>
          <a:stretch/>
        </p:blipFill>
        <p:spPr>
          <a:xfrm>
            <a:off x="2522358" y="10"/>
            <a:ext cx="9669642" cy="6857990"/>
          </a:xfrm>
          <a:prstGeom prst="rect">
            <a:avLst/>
          </a:prstGeom>
        </p:spPr>
      </p:pic>
      <p:sp>
        <p:nvSpPr>
          <p:cNvPr id="14" name="Rectangle 9">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p:cNvSpPr>
            <a:spLocks noGrp="1"/>
          </p:cNvSpPr>
          <p:nvPr>
            <p:ph type="title"/>
          </p:nvPr>
        </p:nvSpPr>
        <p:spPr>
          <a:xfrm>
            <a:off x="952228" y="3291839"/>
            <a:ext cx="5012474" cy="1143635"/>
          </a:xfrm>
          <a:noFill/>
        </p:spPr>
        <p:txBody>
          <a:bodyPr vert="horz" lIns="91440" tIns="45720" rIns="91440" bIns="45720" rtlCol="0" anchor="b">
            <a:normAutofit/>
          </a:bodyPr>
          <a:lstStyle/>
          <a:p>
            <a:r>
              <a:rPr lang="en-US" sz="5200" b="1" i="1" dirty="0" err="1"/>
              <a:t>Teşekkür</a:t>
            </a:r>
            <a:r>
              <a:rPr lang="en-US" sz="5200" b="1" i="1" dirty="0"/>
              <a:t> </a:t>
            </a:r>
            <a:r>
              <a:rPr lang="en-US" sz="5200" b="1" i="1" dirty="0" err="1"/>
              <a:t>Ederim</a:t>
            </a:r>
            <a:r>
              <a:rPr lang="en-US" sz="5200" b="1" i="1" dirty="0"/>
              <a:t>…</a:t>
            </a:r>
          </a:p>
        </p:txBody>
      </p:sp>
    </p:spTree>
    <p:extLst>
      <p:ext uri="{BB962C8B-B14F-4D97-AF65-F5344CB8AC3E}">
        <p14:creationId xmlns:p14="http://schemas.microsoft.com/office/powerpoint/2010/main" val="2410619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640080" y="325369"/>
            <a:ext cx="4368602" cy="1956841"/>
          </a:xfrm>
        </p:spPr>
        <p:txBody>
          <a:bodyPr anchor="b">
            <a:normAutofit/>
          </a:bodyPr>
          <a:lstStyle/>
          <a:p>
            <a:endParaRPr lang="tr-TR" sz="5400"/>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640080" y="2872899"/>
            <a:ext cx="4916658" cy="3320668"/>
          </a:xfrm>
        </p:spPr>
        <p:txBody>
          <a:bodyPr>
            <a:normAutofit fontScale="92500" lnSpcReduction="20000"/>
          </a:bodyPr>
          <a:lstStyle/>
          <a:p>
            <a:pPr algn="just">
              <a:lnSpc>
                <a:spcPct val="150000"/>
              </a:lnSpc>
            </a:pPr>
            <a:r>
              <a:rPr lang="tr-TR" sz="2200" dirty="0"/>
              <a:t>Sedef hastalığı-</a:t>
            </a:r>
            <a:r>
              <a:rPr lang="tr-TR" sz="2200" dirty="0" err="1"/>
              <a:t>psöriazis</a:t>
            </a:r>
            <a:r>
              <a:rPr lang="tr-TR" sz="2200" dirty="0"/>
              <a:t> (psoriasis), keskin sınırlı, eritemli plak veya </a:t>
            </a:r>
            <a:r>
              <a:rPr lang="tr-TR" sz="2200" dirty="0" err="1"/>
              <a:t>papüller</a:t>
            </a:r>
            <a:r>
              <a:rPr lang="tr-TR" sz="2200" dirty="0"/>
              <a:t> üzerinde yerleşen parlak, beyaz pullarla karakterize, kronik seyirli, bulaşıcı olmayan </a:t>
            </a:r>
            <a:r>
              <a:rPr lang="tr-TR" sz="2200" dirty="0" err="1"/>
              <a:t>inflamatuvar</a:t>
            </a:r>
            <a:r>
              <a:rPr lang="tr-TR" sz="2200" dirty="0"/>
              <a:t> bir hastalıktır.  Sıklıkla saçlı deri, diz, dirsek ve eklemlerde görülmektedir (1-2).</a:t>
            </a:r>
          </a:p>
          <a:p>
            <a:r>
              <a:rPr lang="tr-TR" sz="2200" dirty="0"/>
              <a:t> </a:t>
            </a:r>
          </a:p>
        </p:txBody>
      </p:sp>
      <p:pic>
        <p:nvPicPr>
          <p:cNvPr id="1026" name="Picture 2" descr="Dalazatide effective for skin lesions in plaque psoriasis - Clinical Advisor">
            <a:extLst>
              <a:ext uri="{FF2B5EF4-FFF2-40B4-BE49-F238E27FC236}">
                <a16:creationId xmlns:a16="http://schemas.microsoft.com/office/drawing/2014/main" id="{DF36BA9E-41E0-3588-E2F6-A0F98E0B3F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23" r="24623" b="-1"/>
          <a:stretch/>
        </p:blipFill>
        <p:spPr bwMode="auto">
          <a:xfrm>
            <a:off x="5556738" y="10"/>
            <a:ext cx="6633739"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225377"/>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descr="mavi, kask içeren bir resim&#10;&#10;Açıklama otomatik olarak oluşturuldu">
            <a:extLst>
              <a:ext uri="{FF2B5EF4-FFF2-40B4-BE49-F238E27FC236}">
                <a16:creationId xmlns:a16="http://schemas.microsoft.com/office/drawing/2014/main" id="{E1E38657-7C5A-357A-DB0D-112A4E40E5C4}"/>
              </a:ext>
            </a:extLst>
          </p:cNvPr>
          <p:cNvPicPr>
            <a:picLocks noChangeAspect="1"/>
          </p:cNvPicPr>
          <p:nvPr/>
        </p:nvPicPr>
        <p:blipFill rotWithShape="1">
          <a:blip r:embed="rId2"/>
          <a:srcRect t="12976" b="16100"/>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p:cNvSpPr>
            <a:spLocks noGrp="1"/>
          </p:cNvSpPr>
          <p:nvPr>
            <p:ph type="title"/>
          </p:nvPr>
        </p:nvSpPr>
        <p:spPr>
          <a:xfrm>
            <a:off x="838200" y="365125"/>
            <a:ext cx="3822189" cy="1899912"/>
          </a:xfrm>
        </p:spPr>
        <p:txBody>
          <a:bodyPr>
            <a:normAutofit/>
          </a:bodyPr>
          <a:lstStyle/>
          <a:p>
            <a:endParaRPr lang="tr-TR" sz="4000"/>
          </a:p>
        </p:txBody>
      </p:sp>
      <p:sp>
        <p:nvSpPr>
          <p:cNvPr id="3" name="İçerik Yer Tutucusu 2"/>
          <p:cNvSpPr>
            <a:spLocks noGrp="1"/>
          </p:cNvSpPr>
          <p:nvPr>
            <p:ph idx="1"/>
          </p:nvPr>
        </p:nvSpPr>
        <p:spPr>
          <a:xfrm>
            <a:off x="191086" y="2630152"/>
            <a:ext cx="5759548" cy="3742762"/>
          </a:xfrm>
        </p:spPr>
        <p:txBody>
          <a:bodyPr>
            <a:normAutofit/>
          </a:bodyPr>
          <a:lstStyle/>
          <a:p>
            <a:pPr algn="just">
              <a:lnSpc>
                <a:spcPct val="150000"/>
              </a:lnSpc>
            </a:pPr>
            <a:r>
              <a:rPr lang="tr-TR" sz="2000" dirty="0"/>
              <a:t>Sedef hastalığının dünya üzerinde görülme sıklığının yaklaşık %0.51-%11 olduğu tahmin edilmektedir. ABD’de %5.10 olarak görülen sedef hastalığı, ülkemizde %1.3 oranında görülmektedir (3-5)</a:t>
            </a:r>
          </a:p>
          <a:p>
            <a:endParaRPr lang="tr-TR" sz="2000" dirty="0"/>
          </a:p>
        </p:txBody>
      </p:sp>
    </p:spTree>
    <p:extLst>
      <p:ext uri="{BB962C8B-B14F-4D97-AF65-F5344CB8AC3E}">
        <p14:creationId xmlns:p14="http://schemas.microsoft.com/office/powerpoint/2010/main" val="222774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492369" y="956603"/>
            <a:ext cx="6346421" cy="5177498"/>
          </a:xfrm>
        </p:spPr>
        <p:txBody>
          <a:bodyPr>
            <a:normAutofit/>
          </a:bodyPr>
          <a:lstStyle/>
          <a:p>
            <a:pPr algn="just">
              <a:lnSpc>
                <a:spcPct val="150000"/>
              </a:lnSpc>
            </a:pPr>
            <a:r>
              <a:rPr lang="tr-TR" sz="2000" dirty="0"/>
              <a:t>Sedef hastalığı olan bireyler geçmişten bugüne damgalanma ve olumsuz yorumlarla karşılaşmaktadırlar. Bu durum ise sosyal kaygıyı beraberinde getirmektedir. Sosyal kaygı, sosyal ilişkilere yönelik olarak sosyal ortamlarda yaşanma ihtimali olan bir kaygı türüdür (6).</a:t>
            </a:r>
          </a:p>
          <a:p>
            <a:pPr algn="just">
              <a:lnSpc>
                <a:spcPct val="150000"/>
              </a:lnSpc>
            </a:pPr>
            <a:r>
              <a:rPr lang="tr-TR" sz="2000" dirty="0"/>
              <a:t> Sosyal kaygı yaşayan bireyler, rahatsızlığın kaynağını ikili ilişkilerdeki iletişimden kaynaklandığını düşünmektedirler. Kaygının sürekliliği ise bireyin günlük yaşamındaki işlevselliği olumsuz etkilemektedir (7).</a:t>
            </a:r>
          </a:p>
        </p:txBody>
      </p:sp>
      <p:pic>
        <p:nvPicPr>
          <p:cNvPr id="4" name="Resim 3">
            <a:extLst>
              <a:ext uri="{FF2B5EF4-FFF2-40B4-BE49-F238E27FC236}">
                <a16:creationId xmlns:a16="http://schemas.microsoft.com/office/drawing/2014/main" id="{7B007110-266E-106F-0E2C-2FFCD522A2D9}"/>
              </a:ext>
            </a:extLst>
          </p:cNvPr>
          <p:cNvPicPr>
            <a:picLocks noChangeAspect="1"/>
          </p:cNvPicPr>
          <p:nvPr/>
        </p:nvPicPr>
        <p:blipFill rotWithShape="1">
          <a:blip r:embed="rId2"/>
          <a:srcRect l="32204" r="19202" b="-1"/>
          <a:stretch/>
        </p:blipFill>
        <p:spPr>
          <a:xfrm>
            <a:off x="7199440" y="10"/>
            <a:ext cx="4992560" cy="6857990"/>
          </a:xfrm>
          <a:prstGeom prst="rect">
            <a:avLst/>
          </a:prstGeom>
          <a:effectLst/>
        </p:spPr>
      </p:pic>
    </p:spTree>
    <p:extLst>
      <p:ext uri="{BB962C8B-B14F-4D97-AF65-F5344CB8AC3E}">
        <p14:creationId xmlns:p14="http://schemas.microsoft.com/office/powerpoint/2010/main" val="540026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Resim 3" descr="metin, mermi içeren bir resim&#10;&#10;Açıklama otomatik olarak oluşturuldu">
            <a:extLst>
              <a:ext uri="{FF2B5EF4-FFF2-40B4-BE49-F238E27FC236}">
                <a16:creationId xmlns:a16="http://schemas.microsoft.com/office/drawing/2014/main" id="{33992E42-EBE9-4F8D-A214-726E6975BE19}"/>
              </a:ext>
            </a:extLst>
          </p:cNvPr>
          <p:cNvPicPr>
            <a:picLocks noChangeAspect="1"/>
          </p:cNvPicPr>
          <p:nvPr/>
        </p:nvPicPr>
        <p:blipFill rotWithShape="1">
          <a:blip r:embed="rId2"/>
          <a:srcRect l="8739" r="20762"/>
          <a:stretch/>
        </p:blipFill>
        <p:spPr>
          <a:xfrm>
            <a:off x="1" y="10"/>
            <a:ext cx="9669642" cy="6857990"/>
          </a:xfrm>
          <a:prstGeom prst="rect">
            <a:avLst/>
          </a:prstGeom>
        </p:spPr>
      </p:pic>
      <p:sp>
        <p:nvSpPr>
          <p:cNvPr id="14"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Başlık 1">
            <a:extLst>
              <a:ext uri="{FF2B5EF4-FFF2-40B4-BE49-F238E27FC236}">
                <a16:creationId xmlns:a16="http://schemas.microsoft.com/office/drawing/2014/main" id="{D901D2F9-A289-45A6-A7E2-96BB4A909B38}"/>
              </a:ext>
            </a:extLst>
          </p:cNvPr>
          <p:cNvSpPr>
            <a:spLocks noGrp="1"/>
          </p:cNvSpPr>
          <p:nvPr>
            <p:ph type="title"/>
          </p:nvPr>
        </p:nvSpPr>
        <p:spPr>
          <a:xfrm>
            <a:off x="7531610" y="365125"/>
            <a:ext cx="3822189" cy="1899912"/>
          </a:xfrm>
        </p:spPr>
        <p:txBody>
          <a:bodyPr>
            <a:normAutofit/>
          </a:bodyPr>
          <a:lstStyle/>
          <a:p>
            <a:endParaRPr lang="tr-TR" sz="4000" dirty="0"/>
          </a:p>
        </p:txBody>
      </p:sp>
      <p:sp>
        <p:nvSpPr>
          <p:cNvPr id="3" name="İçerik Yer Tutucusu 2">
            <a:extLst>
              <a:ext uri="{FF2B5EF4-FFF2-40B4-BE49-F238E27FC236}">
                <a16:creationId xmlns:a16="http://schemas.microsoft.com/office/drawing/2014/main" id="{F29296A0-5408-4179-AA26-ADE13DF85DF7}"/>
              </a:ext>
            </a:extLst>
          </p:cNvPr>
          <p:cNvSpPr>
            <a:spLocks noGrp="1"/>
          </p:cNvSpPr>
          <p:nvPr>
            <p:ph idx="1"/>
          </p:nvPr>
        </p:nvSpPr>
        <p:spPr>
          <a:xfrm>
            <a:off x="6372665" y="2434201"/>
            <a:ext cx="5331655" cy="3742762"/>
          </a:xfrm>
        </p:spPr>
        <p:txBody>
          <a:bodyPr>
            <a:normAutofit/>
          </a:bodyPr>
          <a:lstStyle/>
          <a:p>
            <a:pPr marL="0" indent="0">
              <a:buNone/>
            </a:pPr>
            <a:r>
              <a:rPr lang="tr-TR" sz="2400" b="1" dirty="0"/>
              <a:t>BU ÇALIŞMANIN AMACI</a:t>
            </a:r>
          </a:p>
          <a:p>
            <a:pPr marL="0" indent="0">
              <a:buNone/>
            </a:pPr>
            <a:r>
              <a:rPr lang="tr-TR" sz="2400" dirty="0"/>
              <a:t>Sedef hastalığı olan bireylerde sosyal kaygı ve içselleştirilmiş damgalanma durumlarının belirlenmesidir.</a:t>
            </a:r>
          </a:p>
          <a:p>
            <a:pPr marL="0" indent="0">
              <a:buNone/>
            </a:pPr>
            <a:endParaRPr lang="tr-TR" sz="2400" dirty="0"/>
          </a:p>
          <a:p>
            <a:pPr marL="0" indent="0">
              <a:buNone/>
            </a:pPr>
            <a:r>
              <a:rPr lang="tr-TR" sz="2400" b="1" dirty="0"/>
              <a:t>YÖNTEM</a:t>
            </a:r>
          </a:p>
          <a:p>
            <a:r>
              <a:rPr lang="tr-TR" sz="2400" dirty="0"/>
              <a:t>Tanımlayıcı olarak planlanan bu çalışmada 104 sedef hastasına ulaşılmıştır.</a:t>
            </a:r>
          </a:p>
        </p:txBody>
      </p:sp>
    </p:spTree>
    <p:extLst>
      <p:ext uri="{BB962C8B-B14F-4D97-AF65-F5344CB8AC3E}">
        <p14:creationId xmlns:p14="http://schemas.microsoft.com/office/powerpoint/2010/main" val="2232128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5FB3B207-1731-1FF4-0A38-452577A8A40E}"/>
              </a:ext>
            </a:extLst>
          </p:cNvPr>
          <p:cNvPicPr>
            <a:picLocks noChangeAspect="1"/>
          </p:cNvPicPr>
          <p:nvPr/>
        </p:nvPicPr>
        <p:blipFill rotWithShape="1">
          <a:blip r:embed="rId2"/>
          <a:srcRect r="9761"/>
          <a:stretch/>
        </p:blipFill>
        <p:spPr>
          <a:xfrm>
            <a:off x="2522358" y="10"/>
            <a:ext cx="9669642" cy="685799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p:cNvSpPr>
            <a:spLocks noGrp="1"/>
          </p:cNvSpPr>
          <p:nvPr>
            <p:ph type="title"/>
          </p:nvPr>
        </p:nvSpPr>
        <p:spPr>
          <a:xfrm>
            <a:off x="952228" y="743447"/>
            <a:ext cx="3973385" cy="3692028"/>
          </a:xfrm>
          <a:noFill/>
        </p:spPr>
        <p:txBody>
          <a:bodyPr vert="horz" lIns="91440" tIns="45720" rIns="91440" bIns="45720" rtlCol="0" anchor="b">
            <a:normAutofit/>
          </a:bodyPr>
          <a:lstStyle/>
          <a:p>
            <a:r>
              <a:rPr lang="en-US" sz="5200"/>
              <a:t>Bulgular</a:t>
            </a:r>
          </a:p>
        </p:txBody>
      </p:sp>
    </p:spTree>
    <p:extLst>
      <p:ext uri="{BB962C8B-B14F-4D97-AF65-F5344CB8AC3E}">
        <p14:creationId xmlns:p14="http://schemas.microsoft.com/office/powerpoint/2010/main" val="440898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365126"/>
            <a:ext cx="10515600" cy="633942"/>
          </a:xfrm>
        </p:spPr>
        <p:txBody>
          <a:bodyPr>
            <a:normAutofit/>
          </a:bodyPr>
          <a:lstStyle/>
          <a:p>
            <a:pPr algn="ctr"/>
            <a:r>
              <a:rPr lang="tr-TR" sz="3200" b="1" i="1" dirty="0"/>
              <a:t>Katılımcıların </a:t>
            </a:r>
            <a:r>
              <a:rPr lang="tr-TR" sz="3200" b="1" i="1" dirty="0" err="1"/>
              <a:t>Sosyo</a:t>
            </a:r>
            <a:r>
              <a:rPr lang="tr-TR" sz="3200" b="1" i="1" dirty="0"/>
              <a:t>-Demografik Özellikleri</a:t>
            </a:r>
          </a:p>
        </p:txBody>
      </p:sp>
      <p:graphicFrame>
        <p:nvGraphicFramePr>
          <p:cNvPr id="4" name="Tablo 3"/>
          <p:cNvGraphicFramePr>
            <a:graphicFrameLocks noGrp="1"/>
          </p:cNvGraphicFramePr>
          <p:nvPr>
            <p:extLst>
              <p:ext uri="{D42A27DB-BD31-4B8C-83A1-F6EECF244321}">
                <p14:modId xmlns:p14="http://schemas.microsoft.com/office/powerpoint/2010/main" val="2615473685"/>
              </p:ext>
            </p:extLst>
          </p:nvPr>
        </p:nvGraphicFramePr>
        <p:xfrm>
          <a:off x="635000" y="1336430"/>
          <a:ext cx="10981265" cy="4978078"/>
        </p:xfrm>
        <a:graphic>
          <a:graphicData uri="http://schemas.openxmlformats.org/drawingml/2006/table">
            <a:tbl>
              <a:tblPr firstRow="1" firstCol="1" bandRow="1">
                <a:tableStyleId>{5C22544A-7EE6-4342-B048-85BDC9FD1C3A}</a:tableStyleId>
              </a:tblPr>
              <a:tblGrid>
                <a:gridCol w="4061221">
                  <a:extLst>
                    <a:ext uri="{9D8B030D-6E8A-4147-A177-3AD203B41FA5}">
                      <a16:colId xmlns:a16="http://schemas.microsoft.com/office/drawing/2014/main" val="20000"/>
                    </a:ext>
                  </a:extLst>
                </a:gridCol>
                <a:gridCol w="4061221">
                  <a:extLst>
                    <a:ext uri="{9D8B030D-6E8A-4147-A177-3AD203B41FA5}">
                      <a16:colId xmlns:a16="http://schemas.microsoft.com/office/drawing/2014/main" val="20001"/>
                    </a:ext>
                  </a:extLst>
                </a:gridCol>
                <a:gridCol w="1519383">
                  <a:extLst>
                    <a:ext uri="{9D8B030D-6E8A-4147-A177-3AD203B41FA5}">
                      <a16:colId xmlns:a16="http://schemas.microsoft.com/office/drawing/2014/main" val="20002"/>
                    </a:ext>
                  </a:extLst>
                </a:gridCol>
                <a:gridCol w="1339440">
                  <a:extLst>
                    <a:ext uri="{9D8B030D-6E8A-4147-A177-3AD203B41FA5}">
                      <a16:colId xmlns:a16="http://schemas.microsoft.com/office/drawing/2014/main" val="20003"/>
                    </a:ext>
                  </a:extLst>
                </a:gridCol>
              </a:tblGrid>
              <a:tr h="309883">
                <a:tc gridSpan="4">
                  <a:txBody>
                    <a:bodyPr/>
                    <a:lstStyle/>
                    <a:p>
                      <a:pPr algn="l">
                        <a:lnSpc>
                          <a:spcPct val="115000"/>
                        </a:lnSpc>
                        <a:spcAft>
                          <a:spcPts val="0"/>
                        </a:spcAft>
                      </a:pPr>
                      <a:r>
                        <a:rPr lang="tr-TR" sz="2000" dirty="0">
                          <a:effectLst/>
                        </a:rPr>
                        <a:t>Tablo.1: Katılımcıların </a:t>
                      </a:r>
                      <a:r>
                        <a:rPr lang="tr-TR" sz="2000" dirty="0" err="1">
                          <a:effectLst/>
                        </a:rPr>
                        <a:t>Sosyo</a:t>
                      </a:r>
                      <a:r>
                        <a:rPr lang="tr-TR" sz="2000" dirty="0">
                          <a:effectLst/>
                        </a:rPr>
                        <a:t>-Demografik Özellikleri</a:t>
                      </a:r>
                      <a:endParaRPr lang="tr-TR" sz="2000" dirty="0">
                        <a:effectLst/>
                        <a:latin typeface="Calibri"/>
                        <a:ea typeface="Calibri"/>
                        <a:cs typeface="Times New Roman"/>
                      </a:endParaRPr>
                    </a:p>
                  </a:txBody>
                  <a:tcPr marL="19050" marR="47625" marT="9525" marB="9525"/>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185577">
                <a:tc gridSpan="2">
                  <a:txBody>
                    <a:bodyPr/>
                    <a:lstStyle/>
                    <a:p>
                      <a:pPr algn="l">
                        <a:lnSpc>
                          <a:spcPct val="115000"/>
                        </a:lnSpc>
                        <a:spcAft>
                          <a:spcPts val="0"/>
                        </a:spcAft>
                      </a:pPr>
                      <a:r>
                        <a:rPr lang="tr-TR" sz="1600" dirty="0">
                          <a:effectLst/>
                        </a:rPr>
                        <a:t>Değişkenler</a:t>
                      </a:r>
                      <a:endParaRPr lang="tr-TR" sz="1600" dirty="0">
                        <a:effectLst/>
                        <a:latin typeface="Calibri"/>
                        <a:ea typeface="Calibri"/>
                        <a:cs typeface="Times New Roman"/>
                      </a:endParaRPr>
                    </a:p>
                  </a:txBody>
                  <a:tcPr marL="19050" marR="47625" marT="9525" marB="9525">
                    <a:lnR w="12700" cap="flat" cmpd="sng" algn="ctr">
                      <a:solidFill>
                        <a:schemeClr val="tx1"/>
                      </a:solidFill>
                      <a:prstDash val="solid"/>
                      <a:round/>
                      <a:headEnd type="none" w="med" len="med"/>
                      <a:tailEnd type="none" w="med" len="med"/>
                    </a:lnR>
                  </a:tcPr>
                </a:tc>
                <a:tc hMerge="1">
                  <a:txBody>
                    <a:bodyPr/>
                    <a:lstStyle/>
                    <a:p>
                      <a:endParaRPr lang="tr-TR"/>
                    </a:p>
                  </a:txBody>
                  <a:tcPr/>
                </a:tc>
                <a:tc>
                  <a:txBody>
                    <a:bodyPr/>
                    <a:lstStyle/>
                    <a:p>
                      <a:pPr algn="l">
                        <a:lnSpc>
                          <a:spcPct val="115000"/>
                        </a:lnSpc>
                        <a:spcAft>
                          <a:spcPts val="0"/>
                        </a:spcAft>
                      </a:pPr>
                      <a:r>
                        <a:rPr lang="tr-TR" sz="1600" dirty="0" err="1">
                          <a:effectLst/>
                        </a:rPr>
                        <a:t>Min-Max</a:t>
                      </a:r>
                      <a:endParaRPr lang="tr-TR" sz="1600" dirty="0">
                        <a:effectLst/>
                        <a:latin typeface="Calibri"/>
                        <a:ea typeface="Calibri"/>
                        <a:cs typeface="Times New Roman"/>
                      </a:endParaRPr>
                    </a:p>
                  </a:txBody>
                  <a:tcPr marL="19050" marR="476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tr-TR" sz="1600">
                          <a:effectLst/>
                        </a:rPr>
                        <a:t>Ort ±Ss</a:t>
                      </a:r>
                      <a:endParaRPr lang="tr-TR" sz="1600">
                        <a:effectLst/>
                        <a:latin typeface="Calibri"/>
                        <a:ea typeface="Calibri"/>
                        <a:cs typeface="Times New Roman"/>
                      </a:endParaRPr>
                    </a:p>
                  </a:txBody>
                  <a:tcPr marL="19050" marR="476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09883">
                <a:tc gridSpan="2">
                  <a:txBody>
                    <a:bodyPr/>
                    <a:lstStyle/>
                    <a:p>
                      <a:pPr algn="l">
                        <a:lnSpc>
                          <a:spcPct val="115000"/>
                        </a:lnSpc>
                        <a:spcAft>
                          <a:spcPts val="0"/>
                        </a:spcAft>
                      </a:pPr>
                      <a:r>
                        <a:rPr lang="tr-TR" sz="1600" dirty="0">
                          <a:effectLst/>
                        </a:rPr>
                        <a:t>Yaş</a:t>
                      </a:r>
                      <a:endParaRPr lang="tr-TR" sz="1600" dirty="0">
                        <a:effectLst/>
                        <a:latin typeface="Calibri"/>
                        <a:ea typeface="Calibri"/>
                        <a:cs typeface="Times New Roman"/>
                      </a:endParaRPr>
                    </a:p>
                  </a:txBody>
                  <a:tcPr marL="19050" marR="47625" marT="9525" marB="9525">
                    <a:lnR w="12700" cap="flat" cmpd="sng" algn="ctr">
                      <a:solidFill>
                        <a:schemeClr val="tx1"/>
                      </a:solidFill>
                      <a:prstDash val="solid"/>
                      <a:round/>
                      <a:headEnd type="none" w="med" len="med"/>
                      <a:tailEnd type="none" w="med" len="med"/>
                    </a:lnR>
                  </a:tcPr>
                </a:tc>
                <a:tc hMerge="1">
                  <a:txBody>
                    <a:bodyPr/>
                    <a:lstStyle/>
                    <a:p>
                      <a:endParaRPr lang="tr-TR"/>
                    </a:p>
                  </a:txBody>
                  <a:tcPr/>
                </a:tc>
                <a:tc>
                  <a:txBody>
                    <a:bodyPr/>
                    <a:lstStyle/>
                    <a:p>
                      <a:pPr algn="l">
                        <a:lnSpc>
                          <a:spcPct val="115000"/>
                        </a:lnSpc>
                        <a:spcAft>
                          <a:spcPts val="0"/>
                        </a:spcAft>
                      </a:pPr>
                      <a:r>
                        <a:rPr lang="tr-TR" sz="1600" dirty="0">
                          <a:effectLst/>
                        </a:rPr>
                        <a:t>17-81</a:t>
                      </a:r>
                      <a:endParaRPr lang="tr-TR" sz="1600" dirty="0">
                        <a:effectLst/>
                        <a:latin typeface="Calibri"/>
                        <a:ea typeface="Calibri"/>
                        <a:cs typeface="Times New Roman"/>
                      </a:endParaRPr>
                    </a:p>
                  </a:txBody>
                  <a:tcPr marL="19050" marR="476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tr-TR" sz="1600" dirty="0">
                          <a:effectLst/>
                        </a:rPr>
                        <a:t>37.62±12.96</a:t>
                      </a:r>
                      <a:endParaRPr lang="tr-TR" sz="1600" dirty="0">
                        <a:effectLst/>
                        <a:latin typeface="Calibri"/>
                        <a:ea typeface="Calibri"/>
                        <a:cs typeface="Times New Roman"/>
                      </a:endParaRPr>
                    </a:p>
                  </a:txBody>
                  <a:tcPr marL="19050" marR="476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09883">
                <a:tc gridSpan="2">
                  <a:txBody>
                    <a:bodyPr/>
                    <a:lstStyle/>
                    <a:p>
                      <a:pPr algn="l">
                        <a:lnSpc>
                          <a:spcPct val="115000"/>
                        </a:lnSpc>
                        <a:spcAft>
                          <a:spcPts val="0"/>
                        </a:spcAft>
                      </a:pPr>
                      <a:r>
                        <a:rPr lang="tr-TR" sz="1600">
                          <a:effectLst/>
                        </a:rPr>
                        <a:t>Değişkenler</a:t>
                      </a:r>
                      <a:endParaRPr lang="tr-TR" sz="1600">
                        <a:effectLst/>
                        <a:latin typeface="Calibri"/>
                        <a:ea typeface="Calibri"/>
                        <a:cs typeface="Times New Roman"/>
                      </a:endParaRPr>
                    </a:p>
                  </a:txBody>
                  <a:tcPr marL="19050" marR="47625" marT="9525" marB="9525">
                    <a:lnR w="12700" cap="flat" cmpd="sng" algn="ctr">
                      <a:solidFill>
                        <a:schemeClr val="tx1"/>
                      </a:solidFill>
                      <a:prstDash val="solid"/>
                      <a:round/>
                      <a:headEnd type="none" w="med" len="med"/>
                      <a:tailEnd type="none" w="med" len="med"/>
                    </a:lnR>
                  </a:tcPr>
                </a:tc>
                <a:tc hMerge="1">
                  <a:txBody>
                    <a:bodyPr/>
                    <a:lstStyle/>
                    <a:p>
                      <a:endParaRPr lang="tr-TR"/>
                    </a:p>
                  </a:txBody>
                  <a:tcPr/>
                </a:tc>
                <a:tc>
                  <a:txBody>
                    <a:bodyPr/>
                    <a:lstStyle/>
                    <a:p>
                      <a:pPr algn="l">
                        <a:lnSpc>
                          <a:spcPct val="115000"/>
                        </a:lnSpc>
                        <a:spcAft>
                          <a:spcPts val="0"/>
                        </a:spcAft>
                      </a:pPr>
                      <a:r>
                        <a:rPr lang="tr-TR" sz="1600">
                          <a:effectLst/>
                        </a:rPr>
                        <a:t>n</a:t>
                      </a:r>
                      <a:endParaRPr lang="tr-TR" sz="1600">
                        <a:effectLst/>
                        <a:latin typeface="Calibri"/>
                        <a:ea typeface="Calibri"/>
                        <a:cs typeface="Times New Roman"/>
                      </a:endParaRPr>
                    </a:p>
                  </a:txBody>
                  <a:tcPr marL="19050" marR="476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tr-TR" sz="1600" dirty="0">
                          <a:effectLst/>
                        </a:rPr>
                        <a:t>%</a:t>
                      </a:r>
                      <a:endParaRPr lang="tr-TR" sz="1600" dirty="0">
                        <a:effectLst/>
                        <a:latin typeface="Calibri"/>
                        <a:ea typeface="Calibri"/>
                        <a:cs typeface="Times New Roman"/>
                      </a:endParaRPr>
                    </a:p>
                  </a:txBody>
                  <a:tcPr marL="19050" marR="476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2636">
                <a:tc rowSpan="2">
                  <a:txBody>
                    <a:bodyPr/>
                    <a:lstStyle/>
                    <a:p>
                      <a:pPr algn="l">
                        <a:lnSpc>
                          <a:spcPct val="115000"/>
                        </a:lnSpc>
                        <a:spcAft>
                          <a:spcPts val="0"/>
                        </a:spcAft>
                      </a:pPr>
                      <a:r>
                        <a:rPr lang="tr-TR" sz="1600" dirty="0">
                          <a:effectLst/>
                        </a:rPr>
                        <a:t>Cinsiyet</a:t>
                      </a:r>
                      <a:endParaRPr lang="tr-TR" sz="1600" dirty="0">
                        <a:effectLst/>
                        <a:latin typeface="Calibri"/>
                        <a:ea typeface="Calibri"/>
                        <a:cs typeface="Times New Roman"/>
                      </a:endParaRPr>
                    </a:p>
                  </a:txBody>
                  <a:tcPr marL="9525" marR="9525" marT="9525" marB="9525">
                    <a:lnR w="12700" cap="flat" cmpd="sng" algn="ctr">
                      <a:solidFill>
                        <a:schemeClr val="tx1"/>
                      </a:solidFill>
                      <a:prstDash val="solid"/>
                      <a:round/>
                      <a:headEnd type="none" w="med" len="med"/>
                      <a:tailEnd type="none" w="med" len="med"/>
                    </a:lnR>
                  </a:tcPr>
                </a:tc>
                <a:tc>
                  <a:txBody>
                    <a:bodyPr/>
                    <a:lstStyle/>
                    <a:p>
                      <a:pPr algn="l">
                        <a:lnSpc>
                          <a:spcPct val="115000"/>
                        </a:lnSpc>
                        <a:spcAft>
                          <a:spcPts val="0"/>
                        </a:spcAft>
                      </a:pPr>
                      <a:r>
                        <a:rPr lang="tr-TR" sz="1600" dirty="0">
                          <a:effectLst/>
                        </a:rPr>
                        <a:t>Kadın</a:t>
                      </a:r>
                      <a:endParaRPr lang="tr-TR" sz="1600" dirty="0">
                        <a:effectLst/>
                        <a:latin typeface="Calibri"/>
                        <a:ea typeface="Calibri"/>
                        <a:cs typeface="Times New Roman"/>
                      </a:endParaRPr>
                    </a:p>
                  </a:txBody>
                  <a:tcPr marL="19050" marR="47625" marT="9525" marB="952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R="38100" algn="l">
                        <a:lnSpc>
                          <a:spcPts val="1600"/>
                        </a:lnSpc>
                        <a:spcAft>
                          <a:spcPts val="0"/>
                        </a:spcAft>
                      </a:pPr>
                      <a:r>
                        <a:rPr lang="tr-TR" sz="1600">
                          <a:effectLst/>
                        </a:rPr>
                        <a:t>59</a:t>
                      </a:r>
                      <a:endParaRPr lang="tr-TR" sz="1600">
                        <a:effectLst/>
                        <a:latin typeface="Calibri"/>
                        <a:ea typeface="Calibri"/>
                        <a:cs typeface="Times New Roman"/>
                      </a:endParaRPr>
                    </a:p>
                  </a:txBody>
                  <a:tcPr marL="19050" marR="47625" marT="9525" marB="9525">
                    <a:lnT w="12700" cap="flat" cmpd="sng" algn="ctr">
                      <a:solidFill>
                        <a:schemeClr val="tx1"/>
                      </a:solidFill>
                      <a:prstDash val="solid"/>
                      <a:round/>
                      <a:headEnd type="none" w="med" len="med"/>
                      <a:tailEnd type="none" w="med" len="med"/>
                    </a:lnT>
                  </a:tcPr>
                </a:tc>
                <a:tc>
                  <a:txBody>
                    <a:bodyPr/>
                    <a:lstStyle/>
                    <a:p>
                      <a:pPr marL="38100" marR="38100" algn="l">
                        <a:lnSpc>
                          <a:spcPts val="1600"/>
                        </a:lnSpc>
                        <a:spcAft>
                          <a:spcPts val="0"/>
                        </a:spcAft>
                      </a:pPr>
                      <a:r>
                        <a:rPr lang="tr-TR" sz="1600" b="1" dirty="0">
                          <a:effectLst/>
                        </a:rPr>
                        <a:t>56.7</a:t>
                      </a:r>
                      <a:endParaRPr lang="tr-TR" sz="1600" b="1" dirty="0">
                        <a:effectLst/>
                        <a:latin typeface="Calibri"/>
                        <a:ea typeface="Calibri"/>
                        <a:cs typeface="Times New Roman"/>
                      </a:endParaRPr>
                    </a:p>
                  </a:txBody>
                  <a:tcPr marL="19050" marR="47625" marT="9525" marB="952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372636">
                <a:tc vMerge="1">
                  <a:txBody>
                    <a:bodyPr/>
                    <a:lstStyle/>
                    <a:p>
                      <a:endParaRPr lang="tr-TR"/>
                    </a:p>
                  </a:txBody>
                  <a:tcPr/>
                </a:tc>
                <a:tc>
                  <a:txBody>
                    <a:bodyPr/>
                    <a:lstStyle/>
                    <a:p>
                      <a:pPr algn="l">
                        <a:lnSpc>
                          <a:spcPct val="115000"/>
                        </a:lnSpc>
                        <a:spcAft>
                          <a:spcPts val="0"/>
                        </a:spcAft>
                      </a:pPr>
                      <a:r>
                        <a:rPr lang="tr-TR" sz="1600" dirty="0">
                          <a:effectLst/>
                        </a:rPr>
                        <a:t>Erkek</a:t>
                      </a:r>
                      <a:endParaRPr lang="tr-TR" sz="1600" dirty="0">
                        <a:effectLst/>
                        <a:latin typeface="Calibri"/>
                        <a:ea typeface="Calibri"/>
                        <a:cs typeface="Times New Roman"/>
                      </a:endParaRPr>
                    </a:p>
                  </a:txBody>
                  <a:tcPr marL="19050" marR="47625" marT="9525" marB="9525">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38100" marR="38100" algn="l">
                        <a:lnSpc>
                          <a:spcPts val="1600"/>
                        </a:lnSpc>
                        <a:spcAft>
                          <a:spcPts val="0"/>
                        </a:spcAft>
                      </a:pPr>
                      <a:r>
                        <a:rPr lang="tr-TR" sz="1600" dirty="0">
                          <a:effectLst/>
                        </a:rPr>
                        <a:t>45</a:t>
                      </a:r>
                      <a:endParaRPr lang="tr-TR" sz="1600" dirty="0">
                        <a:effectLst/>
                        <a:latin typeface="Calibri"/>
                        <a:ea typeface="Calibri"/>
                        <a:cs typeface="Times New Roman"/>
                      </a:endParaRPr>
                    </a:p>
                  </a:txBody>
                  <a:tcPr marL="19050" marR="47625" marT="9525" marB="9525" anchor="ctr">
                    <a:lnB w="12700" cap="flat" cmpd="sng" algn="ctr">
                      <a:solidFill>
                        <a:schemeClr val="tx1"/>
                      </a:solidFill>
                      <a:prstDash val="solid"/>
                      <a:round/>
                      <a:headEnd type="none" w="med" len="med"/>
                      <a:tailEnd type="none" w="med" len="med"/>
                    </a:lnB>
                  </a:tcPr>
                </a:tc>
                <a:tc>
                  <a:txBody>
                    <a:bodyPr/>
                    <a:lstStyle/>
                    <a:p>
                      <a:pPr marL="38100" marR="38100" algn="l">
                        <a:lnSpc>
                          <a:spcPts val="1600"/>
                        </a:lnSpc>
                        <a:spcAft>
                          <a:spcPts val="0"/>
                        </a:spcAft>
                      </a:pPr>
                      <a:r>
                        <a:rPr lang="tr-TR" sz="1600" dirty="0">
                          <a:effectLst/>
                        </a:rPr>
                        <a:t>43.3</a:t>
                      </a:r>
                      <a:endParaRPr lang="tr-TR" sz="1600" dirty="0">
                        <a:effectLst/>
                        <a:latin typeface="Calibri"/>
                        <a:ea typeface="Calibri"/>
                        <a:cs typeface="Times New Roman"/>
                      </a:endParaRPr>
                    </a:p>
                  </a:txBody>
                  <a:tcPr marL="19050" marR="47625" marT="9525" marB="9525"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2636">
                <a:tc rowSpan="2">
                  <a:txBody>
                    <a:bodyPr/>
                    <a:lstStyle/>
                    <a:p>
                      <a:pPr algn="l">
                        <a:lnSpc>
                          <a:spcPct val="115000"/>
                        </a:lnSpc>
                        <a:spcAft>
                          <a:spcPts val="0"/>
                        </a:spcAft>
                      </a:pPr>
                      <a:r>
                        <a:rPr lang="tr-TR" sz="1600" dirty="0">
                          <a:effectLst/>
                        </a:rPr>
                        <a:t>Medeni durum</a:t>
                      </a:r>
                      <a:endParaRPr lang="tr-TR" sz="1600" dirty="0">
                        <a:effectLst/>
                        <a:latin typeface="Calibri"/>
                        <a:ea typeface="Calibri"/>
                        <a:cs typeface="Times New Roman"/>
                      </a:endParaRPr>
                    </a:p>
                  </a:txBody>
                  <a:tcPr marL="9525" marR="9525" marT="9525" marB="9525">
                    <a:lnR w="12700" cap="flat" cmpd="sng" algn="ctr">
                      <a:solidFill>
                        <a:schemeClr val="tx1"/>
                      </a:solidFill>
                      <a:prstDash val="solid"/>
                      <a:round/>
                      <a:headEnd type="none" w="med" len="med"/>
                      <a:tailEnd type="none" w="med" len="med"/>
                    </a:lnR>
                  </a:tcPr>
                </a:tc>
                <a:tc>
                  <a:txBody>
                    <a:bodyPr/>
                    <a:lstStyle/>
                    <a:p>
                      <a:pPr algn="l">
                        <a:lnSpc>
                          <a:spcPct val="115000"/>
                        </a:lnSpc>
                        <a:spcAft>
                          <a:spcPts val="0"/>
                        </a:spcAft>
                      </a:pPr>
                      <a:r>
                        <a:rPr lang="tr-TR" sz="1600" dirty="0">
                          <a:effectLst/>
                        </a:rPr>
                        <a:t>Evli</a:t>
                      </a:r>
                      <a:endParaRPr lang="tr-TR" sz="1600" dirty="0">
                        <a:effectLst/>
                        <a:latin typeface="Calibri"/>
                        <a:ea typeface="Calibri"/>
                        <a:cs typeface="Times New Roman"/>
                      </a:endParaRPr>
                    </a:p>
                  </a:txBody>
                  <a:tcPr marL="19050" marR="47625" marT="9525" marB="952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38100" marR="38100" algn="l">
                        <a:lnSpc>
                          <a:spcPts val="1600"/>
                        </a:lnSpc>
                        <a:spcAft>
                          <a:spcPts val="0"/>
                        </a:spcAft>
                      </a:pPr>
                      <a:r>
                        <a:rPr lang="tr-TR" sz="1600" dirty="0">
                          <a:effectLst/>
                        </a:rPr>
                        <a:t>56</a:t>
                      </a:r>
                      <a:endParaRPr lang="tr-TR" sz="1600" dirty="0">
                        <a:effectLst/>
                        <a:latin typeface="Calibri"/>
                        <a:ea typeface="Calibri"/>
                        <a:cs typeface="Times New Roman"/>
                      </a:endParaRPr>
                    </a:p>
                  </a:txBody>
                  <a:tcPr marL="19050" marR="47625" marT="9525" marB="9525" anchor="ctr">
                    <a:lnT w="12700" cap="flat" cmpd="sng" algn="ctr">
                      <a:solidFill>
                        <a:schemeClr val="tx1"/>
                      </a:solidFill>
                      <a:prstDash val="solid"/>
                      <a:round/>
                      <a:headEnd type="none" w="med" len="med"/>
                      <a:tailEnd type="none" w="med" len="med"/>
                    </a:lnT>
                  </a:tcPr>
                </a:tc>
                <a:tc>
                  <a:txBody>
                    <a:bodyPr/>
                    <a:lstStyle/>
                    <a:p>
                      <a:pPr marL="38100" marR="38100" algn="l">
                        <a:lnSpc>
                          <a:spcPts val="1600"/>
                        </a:lnSpc>
                        <a:spcAft>
                          <a:spcPts val="0"/>
                        </a:spcAft>
                      </a:pPr>
                      <a:r>
                        <a:rPr lang="tr-TR" sz="1600" b="1" dirty="0">
                          <a:effectLst/>
                        </a:rPr>
                        <a:t>53.8</a:t>
                      </a:r>
                      <a:endParaRPr lang="tr-TR" sz="1600" b="1" dirty="0">
                        <a:effectLst/>
                        <a:latin typeface="Calibri"/>
                        <a:ea typeface="Calibri"/>
                        <a:cs typeface="Times New Roman"/>
                      </a:endParaRPr>
                    </a:p>
                  </a:txBody>
                  <a:tcPr marL="19050" marR="47625" marT="9525" marB="95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r h="372636">
                <a:tc vMerge="1">
                  <a:txBody>
                    <a:bodyPr/>
                    <a:lstStyle/>
                    <a:p>
                      <a:endParaRPr lang="tr-TR"/>
                    </a:p>
                  </a:txBody>
                  <a:tcPr/>
                </a:tc>
                <a:tc>
                  <a:txBody>
                    <a:bodyPr/>
                    <a:lstStyle/>
                    <a:p>
                      <a:pPr algn="l">
                        <a:lnSpc>
                          <a:spcPct val="115000"/>
                        </a:lnSpc>
                        <a:spcAft>
                          <a:spcPts val="0"/>
                        </a:spcAft>
                      </a:pPr>
                      <a:r>
                        <a:rPr lang="tr-TR" sz="1600" dirty="0">
                          <a:effectLst/>
                        </a:rPr>
                        <a:t>Bekar</a:t>
                      </a:r>
                      <a:endParaRPr lang="tr-TR" sz="1600" dirty="0">
                        <a:effectLst/>
                        <a:latin typeface="Calibri"/>
                        <a:ea typeface="Calibri"/>
                        <a:cs typeface="Times New Roman"/>
                      </a:endParaRPr>
                    </a:p>
                  </a:txBody>
                  <a:tcPr marL="19050" marR="47625" marT="9525" marB="9525">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38100" marR="38100" algn="l">
                        <a:lnSpc>
                          <a:spcPts val="1600"/>
                        </a:lnSpc>
                        <a:spcAft>
                          <a:spcPts val="0"/>
                        </a:spcAft>
                      </a:pPr>
                      <a:r>
                        <a:rPr lang="tr-TR" sz="1600" dirty="0">
                          <a:effectLst/>
                        </a:rPr>
                        <a:t>48</a:t>
                      </a:r>
                      <a:endParaRPr lang="tr-TR" sz="1600" dirty="0">
                        <a:effectLst/>
                        <a:latin typeface="Calibri"/>
                        <a:ea typeface="Calibri"/>
                        <a:cs typeface="Times New Roman"/>
                      </a:endParaRPr>
                    </a:p>
                  </a:txBody>
                  <a:tcPr marL="19050" marR="47625" marT="9525" marB="9525" anchor="ctr">
                    <a:lnB w="12700" cap="flat" cmpd="sng" algn="ctr">
                      <a:solidFill>
                        <a:schemeClr val="tx1"/>
                      </a:solidFill>
                      <a:prstDash val="solid"/>
                      <a:round/>
                      <a:headEnd type="none" w="med" len="med"/>
                      <a:tailEnd type="none" w="med" len="med"/>
                    </a:lnB>
                  </a:tcPr>
                </a:tc>
                <a:tc>
                  <a:txBody>
                    <a:bodyPr/>
                    <a:lstStyle/>
                    <a:p>
                      <a:pPr marL="38100" marR="38100" algn="l">
                        <a:lnSpc>
                          <a:spcPts val="1600"/>
                        </a:lnSpc>
                        <a:spcAft>
                          <a:spcPts val="0"/>
                        </a:spcAft>
                      </a:pPr>
                      <a:r>
                        <a:rPr lang="tr-TR" sz="1600" dirty="0">
                          <a:effectLst/>
                        </a:rPr>
                        <a:t>46.2</a:t>
                      </a:r>
                      <a:endParaRPr lang="tr-TR" sz="1600" dirty="0">
                        <a:effectLst/>
                        <a:latin typeface="Calibri"/>
                        <a:ea typeface="Calibri"/>
                        <a:cs typeface="Times New Roman"/>
                      </a:endParaRPr>
                    </a:p>
                  </a:txBody>
                  <a:tcPr marL="19050" marR="47625" marT="9525" marB="9525"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2636">
                <a:tc rowSpan="4">
                  <a:txBody>
                    <a:bodyPr/>
                    <a:lstStyle/>
                    <a:p>
                      <a:pPr algn="l">
                        <a:lnSpc>
                          <a:spcPct val="115000"/>
                        </a:lnSpc>
                        <a:spcAft>
                          <a:spcPts val="0"/>
                        </a:spcAft>
                      </a:pPr>
                      <a:r>
                        <a:rPr lang="tr-TR" sz="1600">
                          <a:effectLst/>
                        </a:rPr>
                        <a:t>Öğrenim düzeyi</a:t>
                      </a:r>
                      <a:endParaRPr lang="tr-TR" sz="1600">
                        <a:effectLst/>
                        <a:latin typeface="Calibri"/>
                        <a:ea typeface="Calibri"/>
                        <a:cs typeface="Times New Roman"/>
                      </a:endParaRPr>
                    </a:p>
                  </a:txBody>
                  <a:tcPr marL="9525" marR="9525" marT="9525" marB="9525">
                    <a:lnR w="12700" cap="flat" cmpd="sng" algn="ctr">
                      <a:solidFill>
                        <a:schemeClr val="tx1"/>
                      </a:solidFill>
                      <a:prstDash val="solid"/>
                      <a:round/>
                      <a:headEnd type="none" w="med" len="med"/>
                      <a:tailEnd type="none" w="med" len="med"/>
                    </a:lnR>
                  </a:tcPr>
                </a:tc>
                <a:tc>
                  <a:txBody>
                    <a:bodyPr/>
                    <a:lstStyle/>
                    <a:p>
                      <a:pPr algn="l">
                        <a:lnSpc>
                          <a:spcPct val="115000"/>
                        </a:lnSpc>
                        <a:spcAft>
                          <a:spcPts val="0"/>
                        </a:spcAft>
                      </a:pPr>
                      <a:r>
                        <a:rPr lang="tr-TR" sz="1600" dirty="0">
                          <a:effectLst/>
                        </a:rPr>
                        <a:t>Okuryazar/İlkokul</a:t>
                      </a:r>
                      <a:endParaRPr lang="tr-TR" sz="1600" dirty="0">
                        <a:effectLst/>
                        <a:latin typeface="Calibri"/>
                        <a:ea typeface="Calibri"/>
                        <a:cs typeface="Times New Roman"/>
                      </a:endParaRPr>
                    </a:p>
                  </a:txBody>
                  <a:tcPr marL="19050" marR="47625" marT="9525" marB="952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38100" marR="38100" algn="l">
                        <a:lnSpc>
                          <a:spcPts val="1600"/>
                        </a:lnSpc>
                        <a:spcAft>
                          <a:spcPts val="0"/>
                        </a:spcAft>
                      </a:pPr>
                      <a:r>
                        <a:rPr lang="tr-TR" sz="1600">
                          <a:effectLst/>
                        </a:rPr>
                        <a:t>6</a:t>
                      </a:r>
                      <a:endParaRPr lang="tr-TR" sz="1600">
                        <a:effectLst/>
                        <a:latin typeface="Calibri"/>
                        <a:ea typeface="Calibri"/>
                        <a:cs typeface="Times New Roman"/>
                      </a:endParaRPr>
                    </a:p>
                  </a:txBody>
                  <a:tcPr marL="19050" marR="47625" marT="9525" marB="9525" anchor="ctr">
                    <a:lnT w="12700" cap="flat" cmpd="sng" algn="ctr">
                      <a:solidFill>
                        <a:schemeClr val="tx1"/>
                      </a:solidFill>
                      <a:prstDash val="solid"/>
                      <a:round/>
                      <a:headEnd type="none" w="med" len="med"/>
                      <a:tailEnd type="none" w="med" len="med"/>
                    </a:lnT>
                  </a:tcPr>
                </a:tc>
                <a:tc>
                  <a:txBody>
                    <a:bodyPr/>
                    <a:lstStyle/>
                    <a:p>
                      <a:pPr marL="38100" marR="38100" algn="l">
                        <a:lnSpc>
                          <a:spcPts val="1600"/>
                        </a:lnSpc>
                        <a:spcAft>
                          <a:spcPts val="0"/>
                        </a:spcAft>
                      </a:pPr>
                      <a:r>
                        <a:rPr lang="tr-TR" sz="1600" dirty="0">
                          <a:effectLst/>
                        </a:rPr>
                        <a:t>5.8</a:t>
                      </a:r>
                      <a:endParaRPr lang="tr-TR" sz="1600" dirty="0">
                        <a:effectLst/>
                        <a:latin typeface="Calibri"/>
                        <a:ea typeface="Calibri"/>
                        <a:cs typeface="Times New Roman"/>
                      </a:endParaRPr>
                    </a:p>
                  </a:txBody>
                  <a:tcPr marL="19050" marR="47625" marT="9525" marB="95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8"/>
                  </a:ext>
                </a:extLst>
              </a:tr>
              <a:tr h="372636">
                <a:tc vMerge="1">
                  <a:txBody>
                    <a:bodyPr/>
                    <a:lstStyle/>
                    <a:p>
                      <a:endParaRPr lang="tr-TR"/>
                    </a:p>
                  </a:txBody>
                  <a:tcPr/>
                </a:tc>
                <a:tc>
                  <a:txBody>
                    <a:bodyPr/>
                    <a:lstStyle/>
                    <a:p>
                      <a:pPr algn="l">
                        <a:lnSpc>
                          <a:spcPct val="115000"/>
                        </a:lnSpc>
                        <a:spcAft>
                          <a:spcPts val="0"/>
                        </a:spcAft>
                      </a:pPr>
                      <a:r>
                        <a:rPr lang="tr-TR" sz="1600" dirty="0">
                          <a:effectLst/>
                        </a:rPr>
                        <a:t>Ortaokul</a:t>
                      </a:r>
                      <a:endParaRPr lang="tr-TR" sz="1600" dirty="0">
                        <a:effectLst/>
                        <a:latin typeface="Calibri"/>
                        <a:ea typeface="Calibri"/>
                        <a:cs typeface="Times New Roman"/>
                      </a:endParaRPr>
                    </a:p>
                  </a:txBody>
                  <a:tcPr marL="19050" marR="47625" marT="9525" marB="9525">
                    <a:lnL w="12700" cap="flat" cmpd="sng" algn="ctr">
                      <a:solidFill>
                        <a:schemeClr val="tx1"/>
                      </a:solidFill>
                      <a:prstDash val="solid"/>
                      <a:round/>
                      <a:headEnd type="none" w="med" len="med"/>
                      <a:tailEnd type="none" w="med" len="med"/>
                    </a:lnL>
                  </a:tcPr>
                </a:tc>
                <a:tc>
                  <a:txBody>
                    <a:bodyPr/>
                    <a:lstStyle/>
                    <a:p>
                      <a:pPr marL="38100" marR="38100" algn="l">
                        <a:lnSpc>
                          <a:spcPts val="1600"/>
                        </a:lnSpc>
                        <a:spcAft>
                          <a:spcPts val="0"/>
                        </a:spcAft>
                      </a:pPr>
                      <a:r>
                        <a:rPr lang="tr-TR" sz="1600">
                          <a:effectLst/>
                        </a:rPr>
                        <a:t>42</a:t>
                      </a:r>
                      <a:endParaRPr lang="tr-TR" sz="1600">
                        <a:effectLst/>
                        <a:latin typeface="Calibri"/>
                        <a:ea typeface="Calibri"/>
                        <a:cs typeface="Times New Roman"/>
                      </a:endParaRPr>
                    </a:p>
                  </a:txBody>
                  <a:tcPr marL="19050" marR="47625" marT="9525" marB="9525" anchor="ctr"/>
                </a:tc>
                <a:tc>
                  <a:txBody>
                    <a:bodyPr/>
                    <a:lstStyle/>
                    <a:p>
                      <a:pPr marL="38100" marR="38100" algn="l">
                        <a:lnSpc>
                          <a:spcPts val="1600"/>
                        </a:lnSpc>
                        <a:spcAft>
                          <a:spcPts val="0"/>
                        </a:spcAft>
                      </a:pPr>
                      <a:r>
                        <a:rPr lang="tr-TR" sz="1600" b="1">
                          <a:effectLst/>
                        </a:rPr>
                        <a:t>40.4</a:t>
                      </a:r>
                      <a:endParaRPr lang="tr-TR" sz="1600" b="1">
                        <a:effectLst/>
                        <a:latin typeface="Calibri"/>
                        <a:ea typeface="Calibri"/>
                        <a:cs typeface="Times New Roman"/>
                      </a:endParaRPr>
                    </a:p>
                  </a:txBody>
                  <a:tcPr marL="19050" marR="47625" marT="9525" marB="9525"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372636">
                <a:tc vMerge="1">
                  <a:txBody>
                    <a:bodyPr/>
                    <a:lstStyle/>
                    <a:p>
                      <a:endParaRPr lang="tr-TR"/>
                    </a:p>
                  </a:txBody>
                  <a:tcPr/>
                </a:tc>
                <a:tc>
                  <a:txBody>
                    <a:bodyPr/>
                    <a:lstStyle/>
                    <a:p>
                      <a:pPr algn="l">
                        <a:lnSpc>
                          <a:spcPct val="115000"/>
                        </a:lnSpc>
                        <a:spcAft>
                          <a:spcPts val="0"/>
                        </a:spcAft>
                      </a:pPr>
                      <a:r>
                        <a:rPr lang="tr-TR" sz="1600" dirty="0">
                          <a:effectLst/>
                        </a:rPr>
                        <a:t>Lise</a:t>
                      </a:r>
                      <a:endParaRPr lang="tr-TR" sz="1600" dirty="0">
                        <a:effectLst/>
                        <a:latin typeface="Calibri"/>
                        <a:ea typeface="Calibri"/>
                        <a:cs typeface="Times New Roman"/>
                      </a:endParaRPr>
                    </a:p>
                  </a:txBody>
                  <a:tcPr marL="19050" marR="47625" marT="9525" marB="9525">
                    <a:lnL w="12700" cap="flat" cmpd="sng" algn="ctr">
                      <a:solidFill>
                        <a:schemeClr val="tx1"/>
                      </a:solidFill>
                      <a:prstDash val="solid"/>
                      <a:round/>
                      <a:headEnd type="none" w="med" len="med"/>
                      <a:tailEnd type="none" w="med" len="med"/>
                    </a:lnL>
                  </a:tcPr>
                </a:tc>
                <a:tc>
                  <a:txBody>
                    <a:bodyPr/>
                    <a:lstStyle/>
                    <a:p>
                      <a:pPr marL="38100" marR="38100" algn="l">
                        <a:lnSpc>
                          <a:spcPts val="1600"/>
                        </a:lnSpc>
                        <a:spcAft>
                          <a:spcPts val="0"/>
                        </a:spcAft>
                      </a:pPr>
                      <a:r>
                        <a:rPr lang="tr-TR" sz="1600" dirty="0">
                          <a:effectLst/>
                        </a:rPr>
                        <a:t>42</a:t>
                      </a:r>
                      <a:endParaRPr lang="tr-TR" sz="1600" dirty="0">
                        <a:effectLst/>
                        <a:latin typeface="Calibri"/>
                        <a:ea typeface="Calibri"/>
                        <a:cs typeface="Times New Roman"/>
                      </a:endParaRPr>
                    </a:p>
                  </a:txBody>
                  <a:tcPr marL="19050" marR="47625" marT="9525" marB="9525" anchor="ctr"/>
                </a:tc>
                <a:tc>
                  <a:txBody>
                    <a:bodyPr/>
                    <a:lstStyle/>
                    <a:p>
                      <a:pPr marL="38100" marR="38100" algn="l">
                        <a:lnSpc>
                          <a:spcPts val="1600"/>
                        </a:lnSpc>
                        <a:spcAft>
                          <a:spcPts val="0"/>
                        </a:spcAft>
                      </a:pPr>
                      <a:r>
                        <a:rPr lang="tr-TR" sz="1600" b="1" dirty="0">
                          <a:effectLst/>
                        </a:rPr>
                        <a:t>40.4</a:t>
                      </a:r>
                      <a:endParaRPr lang="tr-TR" sz="1600" b="1" dirty="0">
                        <a:effectLst/>
                        <a:latin typeface="Calibri"/>
                        <a:ea typeface="Calibri"/>
                        <a:cs typeface="Times New Roman"/>
                      </a:endParaRPr>
                    </a:p>
                  </a:txBody>
                  <a:tcPr marL="19050" marR="47625" marT="9525" marB="9525"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372636">
                <a:tc vMerge="1">
                  <a:txBody>
                    <a:bodyPr/>
                    <a:lstStyle/>
                    <a:p>
                      <a:endParaRPr lang="tr-TR"/>
                    </a:p>
                  </a:txBody>
                  <a:tcPr/>
                </a:tc>
                <a:tc>
                  <a:txBody>
                    <a:bodyPr/>
                    <a:lstStyle/>
                    <a:p>
                      <a:pPr algn="l">
                        <a:lnSpc>
                          <a:spcPct val="115000"/>
                        </a:lnSpc>
                        <a:spcAft>
                          <a:spcPts val="0"/>
                        </a:spcAft>
                      </a:pPr>
                      <a:r>
                        <a:rPr lang="tr-TR" sz="1600" dirty="0">
                          <a:effectLst/>
                        </a:rPr>
                        <a:t>Üniversite</a:t>
                      </a:r>
                      <a:endParaRPr lang="tr-TR" sz="1600" dirty="0">
                        <a:effectLst/>
                        <a:latin typeface="Calibri"/>
                        <a:ea typeface="Calibri"/>
                        <a:cs typeface="Times New Roman"/>
                      </a:endParaRPr>
                    </a:p>
                  </a:txBody>
                  <a:tcPr marL="19050" marR="47625" marT="9525" marB="9525">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38100" marR="38100" algn="l">
                        <a:lnSpc>
                          <a:spcPts val="1600"/>
                        </a:lnSpc>
                        <a:spcAft>
                          <a:spcPts val="0"/>
                        </a:spcAft>
                      </a:pPr>
                      <a:r>
                        <a:rPr lang="tr-TR" sz="1600" dirty="0">
                          <a:effectLst/>
                        </a:rPr>
                        <a:t>14</a:t>
                      </a:r>
                      <a:endParaRPr lang="tr-TR" sz="1600" dirty="0">
                        <a:effectLst/>
                        <a:latin typeface="Calibri"/>
                        <a:ea typeface="Calibri"/>
                        <a:cs typeface="Times New Roman"/>
                      </a:endParaRPr>
                    </a:p>
                  </a:txBody>
                  <a:tcPr marL="19050" marR="47625" marT="9525" marB="9525" anchor="ctr">
                    <a:lnB w="12700" cap="flat" cmpd="sng" algn="ctr">
                      <a:solidFill>
                        <a:schemeClr val="tx1"/>
                      </a:solidFill>
                      <a:prstDash val="solid"/>
                      <a:round/>
                      <a:headEnd type="none" w="med" len="med"/>
                      <a:tailEnd type="none" w="med" len="med"/>
                    </a:lnB>
                  </a:tcPr>
                </a:tc>
                <a:tc>
                  <a:txBody>
                    <a:bodyPr/>
                    <a:lstStyle/>
                    <a:p>
                      <a:pPr marL="38100" marR="38100" algn="l">
                        <a:lnSpc>
                          <a:spcPts val="1600"/>
                        </a:lnSpc>
                        <a:spcAft>
                          <a:spcPts val="0"/>
                        </a:spcAft>
                      </a:pPr>
                      <a:r>
                        <a:rPr lang="tr-TR" sz="1600" dirty="0">
                          <a:effectLst/>
                        </a:rPr>
                        <a:t>13.5</a:t>
                      </a:r>
                      <a:endParaRPr lang="tr-TR" sz="1600" dirty="0">
                        <a:effectLst/>
                        <a:latin typeface="Calibri"/>
                        <a:ea typeface="Calibri"/>
                        <a:cs typeface="Times New Roman"/>
                      </a:endParaRPr>
                    </a:p>
                  </a:txBody>
                  <a:tcPr marL="19050" marR="47625" marT="9525" marB="9525"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72636">
                <a:tc rowSpan="2">
                  <a:txBody>
                    <a:bodyPr/>
                    <a:lstStyle/>
                    <a:p>
                      <a:pPr algn="l">
                        <a:lnSpc>
                          <a:spcPct val="115000"/>
                        </a:lnSpc>
                        <a:spcAft>
                          <a:spcPts val="0"/>
                        </a:spcAft>
                      </a:pPr>
                      <a:r>
                        <a:rPr lang="tr-TR" sz="1600">
                          <a:effectLst/>
                        </a:rPr>
                        <a:t>Çalışma Durumu</a:t>
                      </a:r>
                      <a:endParaRPr lang="tr-TR" sz="1600">
                        <a:effectLst/>
                        <a:latin typeface="Calibri"/>
                        <a:ea typeface="Calibri"/>
                        <a:cs typeface="Times New Roman"/>
                      </a:endParaRPr>
                    </a:p>
                  </a:txBody>
                  <a:tcPr marL="9525" marR="9525" marT="9525" marB="9525">
                    <a:lnR w="12700" cap="flat" cmpd="sng" algn="ctr">
                      <a:solidFill>
                        <a:schemeClr val="tx1"/>
                      </a:solidFill>
                      <a:prstDash val="solid"/>
                      <a:round/>
                      <a:headEnd type="none" w="med" len="med"/>
                      <a:tailEnd type="none" w="med" len="med"/>
                    </a:lnR>
                  </a:tcPr>
                </a:tc>
                <a:tc>
                  <a:txBody>
                    <a:bodyPr/>
                    <a:lstStyle/>
                    <a:p>
                      <a:pPr algn="l">
                        <a:lnSpc>
                          <a:spcPct val="115000"/>
                        </a:lnSpc>
                        <a:spcAft>
                          <a:spcPts val="0"/>
                        </a:spcAft>
                      </a:pPr>
                      <a:r>
                        <a:rPr lang="tr-TR" sz="1600" dirty="0">
                          <a:effectLst/>
                        </a:rPr>
                        <a:t>Çalışıyor</a:t>
                      </a:r>
                      <a:endParaRPr lang="tr-TR" sz="1600" dirty="0">
                        <a:effectLst/>
                        <a:latin typeface="Calibri"/>
                        <a:ea typeface="Calibri"/>
                        <a:cs typeface="Times New Roman"/>
                      </a:endParaRPr>
                    </a:p>
                  </a:txBody>
                  <a:tcPr marL="19050" marR="47625" marT="9525" marB="952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38100" marR="38100" algn="l">
                        <a:lnSpc>
                          <a:spcPts val="1600"/>
                        </a:lnSpc>
                        <a:spcAft>
                          <a:spcPts val="0"/>
                        </a:spcAft>
                      </a:pPr>
                      <a:r>
                        <a:rPr lang="tr-TR" sz="1600">
                          <a:effectLst/>
                        </a:rPr>
                        <a:t>53</a:t>
                      </a:r>
                      <a:endParaRPr lang="tr-TR" sz="1600">
                        <a:effectLst/>
                        <a:latin typeface="Calibri"/>
                        <a:ea typeface="Calibri"/>
                        <a:cs typeface="Times New Roman"/>
                      </a:endParaRPr>
                    </a:p>
                  </a:txBody>
                  <a:tcPr marL="19050" marR="47625" marT="9525" marB="9525" anchor="ctr">
                    <a:lnT w="12700" cap="flat" cmpd="sng" algn="ctr">
                      <a:solidFill>
                        <a:schemeClr val="tx1"/>
                      </a:solidFill>
                      <a:prstDash val="solid"/>
                      <a:round/>
                      <a:headEnd type="none" w="med" len="med"/>
                      <a:tailEnd type="none" w="med" len="med"/>
                    </a:lnT>
                  </a:tcPr>
                </a:tc>
                <a:tc>
                  <a:txBody>
                    <a:bodyPr/>
                    <a:lstStyle/>
                    <a:p>
                      <a:pPr marL="38100" marR="38100" algn="l">
                        <a:lnSpc>
                          <a:spcPts val="1600"/>
                        </a:lnSpc>
                        <a:spcAft>
                          <a:spcPts val="0"/>
                        </a:spcAft>
                      </a:pPr>
                      <a:r>
                        <a:rPr lang="tr-TR" sz="1600" b="1" dirty="0">
                          <a:effectLst/>
                        </a:rPr>
                        <a:t>51.0</a:t>
                      </a:r>
                      <a:endParaRPr lang="tr-TR" sz="1600" b="1" dirty="0">
                        <a:effectLst/>
                        <a:latin typeface="Calibri"/>
                        <a:ea typeface="Calibri"/>
                        <a:cs typeface="Times New Roman"/>
                      </a:endParaRPr>
                    </a:p>
                  </a:txBody>
                  <a:tcPr marL="19050" marR="47625" marT="9525" marB="95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2"/>
                  </a:ext>
                </a:extLst>
              </a:tr>
              <a:tr h="372636">
                <a:tc vMerge="1">
                  <a:txBody>
                    <a:bodyPr/>
                    <a:lstStyle/>
                    <a:p>
                      <a:endParaRPr lang="tr-TR"/>
                    </a:p>
                  </a:txBody>
                  <a:tcPr/>
                </a:tc>
                <a:tc>
                  <a:txBody>
                    <a:bodyPr/>
                    <a:lstStyle/>
                    <a:p>
                      <a:pPr algn="l">
                        <a:lnSpc>
                          <a:spcPct val="115000"/>
                        </a:lnSpc>
                        <a:spcAft>
                          <a:spcPts val="0"/>
                        </a:spcAft>
                      </a:pPr>
                      <a:r>
                        <a:rPr lang="tr-TR" sz="1600" dirty="0">
                          <a:effectLst/>
                        </a:rPr>
                        <a:t>Çalışmıyor</a:t>
                      </a:r>
                      <a:endParaRPr lang="tr-TR" sz="1600" dirty="0">
                        <a:effectLst/>
                        <a:latin typeface="Calibri"/>
                        <a:ea typeface="Calibri"/>
                        <a:cs typeface="Times New Roman"/>
                      </a:endParaRPr>
                    </a:p>
                  </a:txBody>
                  <a:tcPr marL="19050" marR="47625" marT="9525" marB="9525">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38100" marR="38100" algn="l">
                        <a:lnSpc>
                          <a:spcPts val="1600"/>
                        </a:lnSpc>
                        <a:spcAft>
                          <a:spcPts val="0"/>
                        </a:spcAft>
                      </a:pPr>
                      <a:r>
                        <a:rPr lang="tr-TR" sz="1600" dirty="0">
                          <a:effectLst/>
                        </a:rPr>
                        <a:t>51</a:t>
                      </a:r>
                      <a:endParaRPr lang="tr-TR" sz="1600" dirty="0">
                        <a:effectLst/>
                        <a:latin typeface="Calibri"/>
                        <a:ea typeface="Calibri"/>
                        <a:cs typeface="Times New Roman"/>
                      </a:endParaRPr>
                    </a:p>
                  </a:txBody>
                  <a:tcPr marL="19050" marR="47625" marT="9525" marB="9525" anchor="ctr">
                    <a:lnB w="12700" cap="flat" cmpd="sng" algn="ctr">
                      <a:solidFill>
                        <a:schemeClr val="tx1"/>
                      </a:solidFill>
                      <a:prstDash val="solid"/>
                      <a:round/>
                      <a:headEnd type="none" w="med" len="med"/>
                      <a:tailEnd type="none" w="med" len="med"/>
                    </a:lnB>
                  </a:tcPr>
                </a:tc>
                <a:tc>
                  <a:txBody>
                    <a:bodyPr/>
                    <a:lstStyle/>
                    <a:p>
                      <a:pPr marL="38100" marR="38100" algn="l">
                        <a:lnSpc>
                          <a:spcPts val="1600"/>
                        </a:lnSpc>
                        <a:spcAft>
                          <a:spcPts val="0"/>
                        </a:spcAft>
                      </a:pPr>
                      <a:r>
                        <a:rPr lang="tr-TR" sz="1600" dirty="0">
                          <a:effectLst/>
                        </a:rPr>
                        <a:t>49.0</a:t>
                      </a:r>
                      <a:endParaRPr lang="tr-TR" sz="1600" dirty="0">
                        <a:effectLst/>
                        <a:latin typeface="Calibri"/>
                        <a:ea typeface="Calibri"/>
                        <a:cs typeface="Times New Roman"/>
                      </a:endParaRPr>
                    </a:p>
                  </a:txBody>
                  <a:tcPr marL="19050" marR="47625" marT="9525" marB="9525"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0673681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3766980282"/>
              </p:ext>
            </p:extLst>
          </p:nvPr>
        </p:nvGraphicFramePr>
        <p:xfrm>
          <a:off x="344080" y="253220"/>
          <a:ext cx="10837332" cy="6443111"/>
        </p:xfrm>
        <a:graphic>
          <a:graphicData uri="http://schemas.openxmlformats.org/drawingml/2006/table">
            <a:tbl>
              <a:tblPr firstRow="1" firstCol="1" bandRow="1">
                <a:tableStyleId>{5C22544A-7EE6-4342-B048-85BDC9FD1C3A}</a:tableStyleId>
              </a:tblPr>
              <a:tblGrid>
                <a:gridCol w="4007990">
                  <a:extLst>
                    <a:ext uri="{9D8B030D-6E8A-4147-A177-3AD203B41FA5}">
                      <a16:colId xmlns:a16="http://schemas.microsoft.com/office/drawing/2014/main" val="20000"/>
                    </a:ext>
                  </a:extLst>
                </a:gridCol>
                <a:gridCol w="4007990">
                  <a:extLst>
                    <a:ext uri="{9D8B030D-6E8A-4147-A177-3AD203B41FA5}">
                      <a16:colId xmlns:a16="http://schemas.microsoft.com/office/drawing/2014/main" val="20001"/>
                    </a:ext>
                  </a:extLst>
                </a:gridCol>
                <a:gridCol w="1499468">
                  <a:extLst>
                    <a:ext uri="{9D8B030D-6E8A-4147-A177-3AD203B41FA5}">
                      <a16:colId xmlns:a16="http://schemas.microsoft.com/office/drawing/2014/main" val="20002"/>
                    </a:ext>
                  </a:extLst>
                </a:gridCol>
                <a:gridCol w="1321884">
                  <a:extLst>
                    <a:ext uri="{9D8B030D-6E8A-4147-A177-3AD203B41FA5}">
                      <a16:colId xmlns:a16="http://schemas.microsoft.com/office/drawing/2014/main" val="20003"/>
                    </a:ext>
                  </a:extLst>
                </a:gridCol>
              </a:tblGrid>
              <a:tr h="393541">
                <a:tc gridSpan="4">
                  <a:txBody>
                    <a:bodyPr/>
                    <a:lstStyle/>
                    <a:p>
                      <a:pPr marL="38100" marR="38100" algn="l">
                        <a:lnSpc>
                          <a:spcPts val="1600"/>
                        </a:lnSpc>
                        <a:spcAft>
                          <a:spcPts val="0"/>
                        </a:spcAft>
                      </a:pPr>
                      <a:endParaRPr lang="tr-TR" sz="2000" dirty="0">
                        <a:effectLst/>
                      </a:endParaRPr>
                    </a:p>
                    <a:p>
                      <a:pPr marL="38100" marR="38100" algn="l">
                        <a:lnSpc>
                          <a:spcPts val="1600"/>
                        </a:lnSpc>
                        <a:spcAft>
                          <a:spcPts val="0"/>
                        </a:spcAft>
                      </a:pPr>
                      <a:r>
                        <a:rPr lang="tr-TR" sz="2400" dirty="0">
                          <a:effectLst/>
                        </a:rPr>
                        <a:t>Tablo.2: Katılımcıların Sedef Hastalığına Yönelik Özellikleri</a:t>
                      </a:r>
                    </a:p>
                  </a:txBody>
                  <a:tcPr marL="6929" marR="6929" marT="6929" marB="6929"/>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35881">
                <a:tc gridSpan="2">
                  <a:txBody>
                    <a:bodyPr/>
                    <a:lstStyle/>
                    <a:p>
                      <a:pPr marL="38100" marR="38100" algn="l">
                        <a:lnSpc>
                          <a:spcPts val="1600"/>
                        </a:lnSpc>
                        <a:spcAft>
                          <a:spcPts val="0"/>
                        </a:spcAft>
                      </a:pPr>
                      <a:r>
                        <a:rPr lang="tr-TR" sz="1600" dirty="0">
                          <a:effectLst/>
                        </a:rPr>
                        <a:t>Değişkenler</a:t>
                      </a:r>
                      <a:endParaRPr lang="tr-TR" sz="1600" dirty="0">
                        <a:effectLst/>
                        <a:latin typeface="Calibri"/>
                        <a:ea typeface="Calibri"/>
                        <a:cs typeface="Times New Roman"/>
                      </a:endParaRPr>
                    </a:p>
                  </a:txBody>
                  <a:tcPr marL="6929" marR="6929" marT="6929" marB="6929"/>
                </a:tc>
                <a:tc hMerge="1">
                  <a:txBody>
                    <a:bodyPr/>
                    <a:lstStyle/>
                    <a:p>
                      <a:endParaRPr lang="tr-TR"/>
                    </a:p>
                  </a:txBody>
                  <a:tcPr/>
                </a:tc>
                <a:tc>
                  <a:txBody>
                    <a:bodyPr/>
                    <a:lstStyle/>
                    <a:p>
                      <a:pPr marL="38100" marR="38100" algn="l">
                        <a:lnSpc>
                          <a:spcPts val="1600"/>
                        </a:lnSpc>
                        <a:spcAft>
                          <a:spcPts val="0"/>
                        </a:spcAft>
                      </a:pPr>
                      <a:r>
                        <a:rPr lang="tr-TR" sz="1600">
                          <a:effectLst/>
                        </a:rPr>
                        <a:t>n</a:t>
                      </a:r>
                      <a:endParaRPr lang="tr-TR" sz="1600">
                        <a:effectLst/>
                        <a:latin typeface="Calibri"/>
                        <a:ea typeface="Calibri"/>
                        <a:cs typeface="Times New Roman"/>
                      </a:endParaRPr>
                    </a:p>
                  </a:txBody>
                  <a:tcPr marL="13858" marR="34644" marT="6929" marB="6929">
                    <a:lnB w="12700" cap="flat" cmpd="sng" algn="ctr">
                      <a:solidFill>
                        <a:schemeClr val="tx1"/>
                      </a:solidFill>
                      <a:prstDash val="solid"/>
                      <a:round/>
                      <a:headEnd type="none" w="med" len="med"/>
                      <a:tailEnd type="none" w="med" len="med"/>
                    </a:lnB>
                  </a:tcPr>
                </a:tc>
                <a:tc>
                  <a:txBody>
                    <a:bodyPr/>
                    <a:lstStyle/>
                    <a:p>
                      <a:pPr marL="38100" marR="38100" algn="l">
                        <a:lnSpc>
                          <a:spcPts val="1600"/>
                        </a:lnSpc>
                        <a:spcAft>
                          <a:spcPts val="0"/>
                        </a:spcAft>
                      </a:pPr>
                      <a:r>
                        <a:rPr lang="tr-TR" sz="1600">
                          <a:effectLst/>
                        </a:rPr>
                        <a:t>%</a:t>
                      </a:r>
                      <a:endParaRPr lang="tr-TR" sz="1600">
                        <a:effectLst/>
                        <a:latin typeface="Calibri"/>
                        <a:ea typeface="Calibri"/>
                        <a:cs typeface="Times New Roman"/>
                      </a:endParaRPr>
                    </a:p>
                  </a:txBody>
                  <a:tcPr marL="13858" marR="34644" marT="6929" marB="6929">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35881">
                <a:tc rowSpan="4">
                  <a:txBody>
                    <a:bodyPr/>
                    <a:lstStyle/>
                    <a:p>
                      <a:pPr algn="l">
                        <a:lnSpc>
                          <a:spcPct val="115000"/>
                        </a:lnSpc>
                        <a:spcAft>
                          <a:spcPts val="0"/>
                        </a:spcAft>
                      </a:pPr>
                      <a:r>
                        <a:rPr lang="tr-TR" sz="1600" dirty="0">
                          <a:effectLst/>
                        </a:rPr>
                        <a:t>Hastalığın süresi (yıl)</a:t>
                      </a:r>
                      <a:endParaRPr lang="tr-TR" sz="1600" dirty="0">
                        <a:effectLst/>
                        <a:latin typeface="Calibri"/>
                        <a:ea typeface="Calibri"/>
                        <a:cs typeface="Times New Roman"/>
                      </a:endParaRPr>
                    </a:p>
                  </a:txBody>
                  <a:tcPr marL="6929" marR="6929" marT="6929" marB="6929">
                    <a:lnR w="12700" cap="flat" cmpd="sng" algn="ctr">
                      <a:solidFill>
                        <a:schemeClr val="tx1"/>
                      </a:solidFill>
                      <a:prstDash val="solid"/>
                      <a:round/>
                      <a:headEnd type="none" w="med" len="med"/>
                      <a:tailEnd type="none" w="med" len="med"/>
                    </a:lnR>
                  </a:tcPr>
                </a:tc>
                <a:tc>
                  <a:txBody>
                    <a:bodyPr/>
                    <a:lstStyle/>
                    <a:p>
                      <a:pPr marL="38100" marR="38100" algn="l">
                        <a:lnSpc>
                          <a:spcPts val="1600"/>
                        </a:lnSpc>
                        <a:spcAft>
                          <a:spcPts val="0"/>
                        </a:spcAft>
                      </a:pPr>
                      <a:r>
                        <a:rPr lang="tr-TR" sz="1600" dirty="0">
                          <a:effectLst/>
                        </a:rPr>
                        <a:t>1 yıldan az  </a:t>
                      </a:r>
                      <a:endParaRPr lang="tr-TR" sz="1600" dirty="0">
                        <a:effectLst/>
                        <a:latin typeface="Calibri"/>
                        <a:ea typeface="Calibri"/>
                        <a:cs typeface="Times New Roman"/>
                      </a:endParaRPr>
                    </a:p>
                  </a:txBody>
                  <a:tcPr marL="13858" marR="34644" marT="6929" marB="6929">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38100" marR="38100" algn="l">
                        <a:lnSpc>
                          <a:spcPts val="1600"/>
                        </a:lnSpc>
                        <a:spcAft>
                          <a:spcPts val="0"/>
                        </a:spcAft>
                      </a:pPr>
                      <a:r>
                        <a:rPr lang="tr-TR" sz="1600" dirty="0">
                          <a:effectLst/>
                        </a:rPr>
                        <a:t>9</a:t>
                      </a:r>
                      <a:endParaRPr lang="tr-TR" sz="1600" dirty="0">
                        <a:effectLst/>
                        <a:latin typeface="Calibri"/>
                        <a:ea typeface="Calibri"/>
                        <a:cs typeface="Times New Roman"/>
                      </a:endParaRPr>
                    </a:p>
                  </a:txBody>
                  <a:tcPr marL="13858" marR="34644" marT="6929" marB="6929" anchor="ctr">
                    <a:lnT w="12700" cap="flat" cmpd="sng" algn="ctr">
                      <a:solidFill>
                        <a:schemeClr val="tx1"/>
                      </a:solidFill>
                      <a:prstDash val="solid"/>
                      <a:round/>
                      <a:headEnd type="none" w="med" len="med"/>
                      <a:tailEnd type="none" w="med" len="med"/>
                    </a:lnT>
                  </a:tcPr>
                </a:tc>
                <a:tc>
                  <a:txBody>
                    <a:bodyPr/>
                    <a:lstStyle/>
                    <a:p>
                      <a:pPr marL="38100" marR="38100" algn="l">
                        <a:lnSpc>
                          <a:spcPts val="1600"/>
                        </a:lnSpc>
                        <a:spcAft>
                          <a:spcPts val="0"/>
                        </a:spcAft>
                      </a:pPr>
                      <a:r>
                        <a:rPr lang="tr-TR" sz="1600">
                          <a:effectLst/>
                        </a:rPr>
                        <a:t>8.7</a:t>
                      </a:r>
                      <a:endParaRPr lang="tr-TR" sz="1600">
                        <a:effectLst/>
                        <a:latin typeface="Calibri"/>
                        <a:ea typeface="Calibri"/>
                        <a:cs typeface="Times New Roman"/>
                      </a:endParaRPr>
                    </a:p>
                  </a:txBody>
                  <a:tcPr marL="13858" marR="34644" marT="6929" marB="692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235881">
                <a:tc vMerge="1">
                  <a:txBody>
                    <a:bodyPr/>
                    <a:lstStyle/>
                    <a:p>
                      <a:endParaRPr lang="tr-TR"/>
                    </a:p>
                  </a:txBody>
                  <a:tcPr/>
                </a:tc>
                <a:tc>
                  <a:txBody>
                    <a:bodyPr/>
                    <a:lstStyle/>
                    <a:p>
                      <a:pPr marL="38100" marR="38100" algn="l">
                        <a:lnSpc>
                          <a:spcPts val="1600"/>
                        </a:lnSpc>
                        <a:spcAft>
                          <a:spcPts val="0"/>
                        </a:spcAft>
                      </a:pPr>
                      <a:r>
                        <a:rPr lang="tr-TR" sz="1600" dirty="0">
                          <a:effectLst/>
                        </a:rPr>
                        <a:t>1-5 yıl</a:t>
                      </a:r>
                      <a:endParaRPr lang="tr-TR" sz="1600" dirty="0">
                        <a:effectLst/>
                        <a:latin typeface="Calibri"/>
                        <a:ea typeface="Calibri"/>
                        <a:cs typeface="Times New Roman"/>
                      </a:endParaRPr>
                    </a:p>
                  </a:txBody>
                  <a:tcPr marL="13858" marR="34644" marT="6929" marB="6929">
                    <a:lnL w="12700" cap="flat" cmpd="sng" algn="ctr">
                      <a:solidFill>
                        <a:schemeClr val="tx1"/>
                      </a:solidFill>
                      <a:prstDash val="solid"/>
                      <a:round/>
                      <a:headEnd type="none" w="med" len="med"/>
                      <a:tailEnd type="none" w="med" len="med"/>
                    </a:lnL>
                  </a:tcPr>
                </a:tc>
                <a:tc>
                  <a:txBody>
                    <a:bodyPr/>
                    <a:lstStyle/>
                    <a:p>
                      <a:pPr marL="38100" marR="38100" algn="l">
                        <a:lnSpc>
                          <a:spcPts val="1600"/>
                        </a:lnSpc>
                        <a:spcAft>
                          <a:spcPts val="0"/>
                        </a:spcAft>
                      </a:pPr>
                      <a:r>
                        <a:rPr lang="tr-TR" sz="1600">
                          <a:effectLst/>
                        </a:rPr>
                        <a:t>13</a:t>
                      </a:r>
                      <a:endParaRPr lang="tr-TR" sz="1600">
                        <a:effectLst/>
                        <a:latin typeface="Calibri"/>
                        <a:ea typeface="Calibri"/>
                        <a:cs typeface="Times New Roman"/>
                      </a:endParaRPr>
                    </a:p>
                  </a:txBody>
                  <a:tcPr marL="13858" marR="34644" marT="6929" marB="6929" anchor="ctr"/>
                </a:tc>
                <a:tc>
                  <a:txBody>
                    <a:bodyPr/>
                    <a:lstStyle/>
                    <a:p>
                      <a:pPr marL="38100" marR="38100" algn="l">
                        <a:lnSpc>
                          <a:spcPts val="1600"/>
                        </a:lnSpc>
                        <a:spcAft>
                          <a:spcPts val="0"/>
                        </a:spcAft>
                      </a:pPr>
                      <a:r>
                        <a:rPr lang="tr-TR" sz="1600">
                          <a:effectLst/>
                        </a:rPr>
                        <a:t>12.5</a:t>
                      </a:r>
                      <a:endParaRPr lang="tr-TR" sz="1600">
                        <a:effectLst/>
                        <a:latin typeface="Calibri"/>
                        <a:ea typeface="Calibri"/>
                        <a:cs typeface="Times New Roman"/>
                      </a:endParaRPr>
                    </a:p>
                  </a:txBody>
                  <a:tcPr marL="13858" marR="34644" marT="6929" marB="6929"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35881">
                <a:tc vMerge="1">
                  <a:txBody>
                    <a:bodyPr/>
                    <a:lstStyle/>
                    <a:p>
                      <a:endParaRPr lang="tr-TR"/>
                    </a:p>
                  </a:txBody>
                  <a:tcPr/>
                </a:tc>
                <a:tc>
                  <a:txBody>
                    <a:bodyPr/>
                    <a:lstStyle/>
                    <a:p>
                      <a:pPr marL="38100" marR="38100" algn="l">
                        <a:lnSpc>
                          <a:spcPts val="1600"/>
                        </a:lnSpc>
                        <a:spcAft>
                          <a:spcPts val="0"/>
                        </a:spcAft>
                      </a:pPr>
                      <a:r>
                        <a:rPr lang="tr-TR" sz="1600" dirty="0">
                          <a:effectLst/>
                        </a:rPr>
                        <a:t>6-10 yıl</a:t>
                      </a:r>
                      <a:endParaRPr lang="tr-TR" sz="1600" dirty="0">
                        <a:effectLst/>
                        <a:latin typeface="Calibri"/>
                        <a:ea typeface="Calibri"/>
                        <a:cs typeface="Times New Roman"/>
                      </a:endParaRPr>
                    </a:p>
                  </a:txBody>
                  <a:tcPr marL="13858" marR="34644" marT="6929" marB="6929">
                    <a:lnL w="12700" cap="flat" cmpd="sng" algn="ctr">
                      <a:solidFill>
                        <a:schemeClr val="tx1"/>
                      </a:solidFill>
                      <a:prstDash val="solid"/>
                      <a:round/>
                      <a:headEnd type="none" w="med" len="med"/>
                      <a:tailEnd type="none" w="med" len="med"/>
                    </a:lnL>
                  </a:tcPr>
                </a:tc>
                <a:tc>
                  <a:txBody>
                    <a:bodyPr/>
                    <a:lstStyle/>
                    <a:p>
                      <a:pPr marL="38100" marR="38100" algn="l">
                        <a:lnSpc>
                          <a:spcPts val="1600"/>
                        </a:lnSpc>
                        <a:spcAft>
                          <a:spcPts val="0"/>
                        </a:spcAft>
                      </a:pPr>
                      <a:r>
                        <a:rPr lang="tr-TR" sz="1600" dirty="0">
                          <a:effectLst/>
                        </a:rPr>
                        <a:t>19</a:t>
                      </a:r>
                      <a:endParaRPr lang="tr-TR" sz="1600" dirty="0">
                        <a:effectLst/>
                        <a:latin typeface="Calibri"/>
                        <a:ea typeface="Calibri"/>
                        <a:cs typeface="Times New Roman"/>
                      </a:endParaRPr>
                    </a:p>
                  </a:txBody>
                  <a:tcPr marL="13858" marR="34644" marT="6929" marB="6929" anchor="ctr"/>
                </a:tc>
                <a:tc>
                  <a:txBody>
                    <a:bodyPr/>
                    <a:lstStyle/>
                    <a:p>
                      <a:pPr marL="38100" marR="38100" algn="l">
                        <a:lnSpc>
                          <a:spcPts val="1600"/>
                        </a:lnSpc>
                        <a:spcAft>
                          <a:spcPts val="0"/>
                        </a:spcAft>
                      </a:pPr>
                      <a:r>
                        <a:rPr lang="tr-TR" sz="1600">
                          <a:effectLst/>
                        </a:rPr>
                        <a:t>18.3</a:t>
                      </a:r>
                      <a:endParaRPr lang="tr-TR" sz="1600">
                        <a:effectLst/>
                        <a:latin typeface="Calibri"/>
                        <a:ea typeface="Calibri"/>
                        <a:cs typeface="Times New Roman"/>
                      </a:endParaRPr>
                    </a:p>
                  </a:txBody>
                  <a:tcPr marL="13858" marR="34644" marT="6929" marB="6929"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35881">
                <a:tc vMerge="1">
                  <a:txBody>
                    <a:bodyPr/>
                    <a:lstStyle/>
                    <a:p>
                      <a:endParaRPr lang="tr-TR"/>
                    </a:p>
                  </a:txBody>
                  <a:tcPr/>
                </a:tc>
                <a:tc>
                  <a:txBody>
                    <a:bodyPr/>
                    <a:lstStyle/>
                    <a:p>
                      <a:pPr marL="38100" marR="38100" algn="l">
                        <a:lnSpc>
                          <a:spcPts val="1600"/>
                        </a:lnSpc>
                        <a:spcAft>
                          <a:spcPts val="0"/>
                        </a:spcAft>
                      </a:pPr>
                      <a:r>
                        <a:rPr lang="tr-TR" sz="1600">
                          <a:effectLst/>
                        </a:rPr>
                        <a:t>11 yıldan fazla</a:t>
                      </a:r>
                      <a:endParaRPr lang="tr-TR" sz="1600">
                        <a:effectLst/>
                        <a:latin typeface="Calibri"/>
                        <a:ea typeface="Calibri"/>
                        <a:cs typeface="Times New Roman"/>
                      </a:endParaRPr>
                    </a:p>
                  </a:txBody>
                  <a:tcPr marL="13858" marR="34644" marT="6929" marB="6929">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38100" marR="38100" algn="l">
                        <a:lnSpc>
                          <a:spcPts val="1600"/>
                        </a:lnSpc>
                        <a:spcAft>
                          <a:spcPts val="0"/>
                        </a:spcAft>
                      </a:pPr>
                      <a:r>
                        <a:rPr lang="tr-TR" sz="1600" dirty="0">
                          <a:effectLst/>
                        </a:rPr>
                        <a:t>63</a:t>
                      </a:r>
                      <a:endParaRPr lang="tr-TR" sz="1600" dirty="0">
                        <a:effectLst/>
                        <a:latin typeface="Calibri"/>
                        <a:ea typeface="Calibri"/>
                        <a:cs typeface="Times New Roman"/>
                      </a:endParaRPr>
                    </a:p>
                  </a:txBody>
                  <a:tcPr marL="13858" marR="34644" marT="6929" marB="6929" anchor="ctr">
                    <a:lnB w="12700" cap="flat" cmpd="sng" algn="ctr">
                      <a:solidFill>
                        <a:schemeClr val="tx1"/>
                      </a:solidFill>
                      <a:prstDash val="solid"/>
                      <a:round/>
                      <a:headEnd type="none" w="med" len="med"/>
                      <a:tailEnd type="none" w="med" len="med"/>
                    </a:lnB>
                  </a:tcPr>
                </a:tc>
                <a:tc>
                  <a:txBody>
                    <a:bodyPr/>
                    <a:lstStyle/>
                    <a:p>
                      <a:pPr marL="38100" marR="38100" algn="l">
                        <a:lnSpc>
                          <a:spcPts val="1600"/>
                        </a:lnSpc>
                        <a:spcAft>
                          <a:spcPts val="0"/>
                        </a:spcAft>
                      </a:pPr>
                      <a:r>
                        <a:rPr lang="tr-TR" sz="1600" b="1" dirty="0">
                          <a:effectLst/>
                        </a:rPr>
                        <a:t>60.6</a:t>
                      </a:r>
                      <a:endParaRPr lang="tr-TR" sz="1600" b="1" dirty="0">
                        <a:effectLst/>
                        <a:latin typeface="Calibri"/>
                        <a:ea typeface="Calibri"/>
                        <a:cs typeface="Times New Roman"/>
                      </a:endParaRPr>
                    </a:p>
                  </a:txBody>
                  <a:tcPr marL="13858" marR="34644" marT="6929" marB="6929"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35881">
                <a:tc rowSpan="2">
                  <a:txBody>
                    <a:bodyPr/>
                    <a:lstStyle/>
                    <a:p>
                      <a:pPr algn="l">
                        <a:lnSpc>
                          <a:spcPct val="115000"/>
                        </a:lnSpc>
                        <a:spcAft>
                          <a:spcPts val="0"/>
                        </a:spcAft>
                      </a:pPr>
                      <a:r>
                        <a:rPr lang="tr-TR" sz="1600" dirty="0">
                          <a:effectLst/>
                        </a:rPr>
                        <a:t>Ailede sedef hastalığı varlığı</a:t>
                      </a:r>
                      <a:endParaRPr lang="tr-TR" sz="1600" dirty="0">
                        <a:effectLst/>
                        <a:latin typeface="Calibri"/>
                        <a:ea typeface="Calibri"/>
                        <a:cs typeface="Times New Roman"/>
                      </a:endParaRPr>
                    </a:p>
                  </a:txBody>
                  <a:tcPr marL="6929" marR="6929" marT="6929" marB="6929">
                    <a:lnR w="12700" cap="flat" cmpd="sng" algn="ctr">
                      <a:solidFill>
                        <a:schemeClr val="tx1"/>
                      </a:solidFill>
                      <a:prstDash val="solid"/>
                      <a:round/>
                      <a:headEnd type="none" w="med" len="med"/>
                      <a:tailEnd type="none" w="med" len="med"/>
                    </a:lnR>
                  </a:tcPr>
                </a:tc>
                <a:tc>
                  <a:txBody>
                    <a:bodyPr/>
                    <a:lstStyle/>
                    <a:p>
                      <a:pPr marL="38100" marR="38100" algn="l">
                        <a:lnSpc>
                          <a:spcPts val="1600"/>
                        </a:lnSpc>
                        <a:spcAft>
                          <a:spcPts val="0"/>
                        </a:spcAft>
                      </a:pPr>
                      <a:r>
                        <a:rPr lang="tr-TR" sz="1600" dirty="0">
                          <a:effectLst/>
                        </a:rPr>
                        <a:t>Evet </a:t>
                      </a:r>
                      <a:endParaRPr lang="tr-TR" sz="1600" dirty="0">
                        <a:effectLst/>
                        <a:latin typeface="Calibri"/>
                        <a:ea typeface="Calibri"/>
                        <a:cs typeface="Times New Roman"/>
                      </a:endParaRPr>
                    </a:p>
                  </a:txBody>
                  <a:tcPr marL="13858" marR="34644" marT="6929" marB="6929">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38100" marR="38100" algn="l">
                        <a:lnSpc>
                          <a:spcPts val="1600"/>
                        </a:lnSpc>
                        <a:spcAft>
                          <a:spcPts val="0"/>
                        </a:spcAft>
                      </a:pPr>
                      <a:r>
                        <a:rPr lang="tr-TR" sz="1600">
                          <a:effectLst/>
                        </a:rPr>
                        <a:t>39</a:t>
                      </a:r>
                      <a:endParaRPr lang="tr-TR" sz="1600">
                        <a:effectLst/>
                        <a:latin typeface="Calibri"/>
                        <a:ea typeface="Calibri"/>
                        <a:cs typeface="Times New Roman"/>
                      </a:endParaRPr>
                    </a:p>
                  </a:txBody>
                  <a:tcPr marL="13858" marR="34644" marT="6929" marB="6929" anchor="ctr">
                    <a:lnT w="12700" cap="flat" cmpd="sng" algn="ctr">
                      <a:solidFill>
                        <a:schemeClr val="tx1"/>
                      </a:solidFill>
                      <a:prstDash val="solid"/>
                      <a:round/>
                      <a:headEnd type="none" w="med" len="med"/>
                      <a:tailEnd type="none" w="med" len="med"/>
                    </a:lnT>
                  </a:tcPr>
                </a:tc>
                <a:tc>
                  <a:txBody>
                    <a:bodyPr/>
                    <a:lstStyle/>
                    <a:p>
                      <a:pPr marL="38100" marR="38100" algn="l">
                        <a:lnSpc>
                          <a:spcPts val="1600"/>
                        </a:lnSpc>
                        <a:spcAft>
                          <a:spcPts val="0"/>
                        </a:spcAft>
                      </a:pPr>
                      <a:r>
                        <a:rPr lang="tr-TR" sz="1600">
                          <a:effectLst/>
                        </a:rPr>
                        <a:t>37.5</a:t>
                      </a:r>
                      <a:endParaRPr lang="tr-TR" sz="1600">
                        <a:effectLst/>
                        <a:latin typeface="Calibri"/>
                        <a:ea typeface="Calibri"/>
                        <a:cs typeface="Times New Roman"/>
                      </a:endParaRPr>
                    </a:p>
                  </a:txBody>
                  <a:tcPr marL="13858" marR="34644" marT="6929" marB="692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r h="235881">
                <a:tc vMerge="1">
                  <a:txBody>
                    <a:bodyPr/>
                    <a:lstStyle/>
                    <a:p>
                      <a:endParaRPr lang="tr-TR"/>
                    </a:p>
                  </a:txBody>
                  <a:tcPr/>
                </a:tc>
                <a:tc>
                  <a:txBody>
                    <a:bodyPr/>
                    <a:lstStyle/>
                    <a:p>
                      <a:pPr marL="38100" marR="38100" algn="l">
                        <a:lnSpc>
                          <a:spcPts val="1600"/>
                        </a:lnSpc>
                        <a:spcAft>
                          <a:spcPts val="0"/>
                        </a:spcAft>
                      </a:pPr>
                      <a:r>
                        <a:rPr lang="tr-TR" sz="1600" dirty="0">
                          <a:effectLst/>
                        </a:rPr>
                        <a:t>Hayır</a:t>
                      </a:r>
                      <a:endParaRPr lang="tr-TR" sz="1600" dirty="0">
                        <a:effectLst/>
                        <a:latin typeface="Calibri"/>
                        <a:ea typeface="Calibri"/>
                        <a:cs typeface="Times New Roman"/>
                      </a:endParaRPr>
                    </a:p>
                  </a:txBody>
                  <a:tcPr marL="13858" marR="34644" marT="6929" marB="6929">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38100" marR="38100" algn="l">
                        <a:lnSpc>
                          <a:spcPts val="1600"/>
                        </a:lnSpc>
                        <a:spcAft>
                          <a:spcPts val="0"/>
                        </a:spcAft>
                      </a:pPr>
                      <a:r>
                        <a:rPr lang="tr-TR" sz="1600" dirty="0">
                          <a:effectLst/>
                        </a:rPr>
                        <a:t>65</a:t>
                      </a:r>
                      <a:endParaRPr lang="tr-TR" sz="1600" dirty="0">
                        <a:effectLst/>
                        <a:latin typeface="Calibri"/>
                        <a:ea typeface="Calibri"/>
                        <a:cs typeface="Times New Roman"/>
                      </a:endParaRPr>
                    </a:p>
                  </a:txBody>
                  <a:tcPr marL="13858" marR="34644" marT="6929" marB="6929" anchor="ctr">
                    <a:lnB w="12700" cap="flat" cmpd="sng" algn="ctr">
                      <a:solidFill>
                        <a:schemeClr val="tx1"/>
                      </a:solidFill>
                      <a:prstDash val="solid"/>
                      <a:round/>
                      <a:headEnd type="none" w="med" len="med"/>
                      <a:tailEnd type="none" w="med" len="med"/>
                    </a:lnB>
                  </a:tcPr>
                </a:tc>
                <a:tc>
                  <a:txBody>
                    <a:bodyPr/>
                    <a:lstStyle/>
                    <a:p>
                      <a:pPr marL="38100" marR="38100" algn="l">
                        <a:lnSpc>
                          <a:spcPts val="1600"/>
                        </a:lnSpc>
                        <a:spcAft>
                          <a:spcPts val="0"/>
                        </a:spcAft>
                      </a:pPr>
                      <a:r>
                        <a:rPr lang="tr-TR" sz="1600" b="1" dirty="0">
                          <a:effectLst/>
                        </a:rPr>
                        <a:t>62.5</a:t>
                      </a:r>
                      <a:endParaRPr lang="tr-TR" sz="1600" b="1" dirty="0">
                        <a:effectLst/>
                        <a:latin typeface="Calibri"/>
                        <a:ea typeface="Calibri"/>
                        <a:cs typeface="Times New Roman"/>
                      </a:endParaRPr>
                    </a:p>
                  </a:txBody>
                  <a:tcPr marL="13858" marR="34644" marT="6929" marB="6929"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35881">
                <a:tc rowSpan="2">
                  <a:txBody>
                    <a:bodyPr/>
                    <a:lstStyle/>
                    <a:p>
                      <a:pPr algn="l">
                        <a:lnSpc>
                          <a:spcPct val="115000"/>
                        </a:lnSpc>
                        <a:spcAft>
                          <a:spcPts val="0"/>
                        </a:spcAft>
                      </a:pPr>
                      <a:r>
                        <a:rPr lang="tr-TR" sz="1600">
                          <a:effectLst/>
                        </a:rPr>
                        <a:t>Stresin hastalığı tetikleme durumu</a:t>
                      </a:r>
                      <a:endParaRPr lang="tr-TR" sz="1600">
                        <a:effectLst/>
                        <a:latin typeface="Calibri"/>
                        <a:ea typeface="Calibri"/>
                        <a:cs typeface="Times New Roman"/>
                      </a:endParaRPr>
                    </a:p>
                  </a:txBody>
                  <a:tcPr marL="6929" marR="6929" marT="6929" marB="6929">
                    <a:lnR w="12700" cap="flat" cmpd="sng" algn="ctr">
                      <a:solidFill>
                        <a:schemeClr val="tx1"/>
                      </a:solidFill>
                      <a:prstDash val="solid"/>
                      <a:round/>
                      <a:headEnd type="none" w="med" len="med"/>
                      <a:tailEnd type="none" w="med" len="med"/>
                    </a:lnR>
                  </a:tcPr>
                </a:tc>
                <a:tc>
                  <a:txBody>
                    <a:bodyPr/>
                    <a:lstStyle/>
                    <a:p>
                      <a:pPr marL="38100" marR="38100" algn="l">
                        <a:lnSpc>
                          <a:spcPts val="1600"/>
                        </a:lnSpc>
                        <a:spcAft>
                          <a:spcPts val="0"/>
                        </a:spcAft>
                      </a:pPr>
                      <a:r>
                        <a:rPr lang="tr-TR" sz="1600" dirty="0">
                          <a:effectLst/>
                        </a:rPr>
                        <a:t>Evet </a:t>
                      </a:r>
                      <a:endParaRPr lang="tr-TR" sz="1600" dirty="0">
                        <a:effectLst/>
                        <a:latin typeface="Calibri"/>
                        <a:ea typeface="Calibri"/>
                        <a:cs typeface="Times New Roman"/>
                      </a:endParaRPr>
                    </a:p>
                  </a:txBody>
                  <a:tcPr marL="13858" marR="34644" marT="6929" marB="6929">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38100" marR="38100" algn="l">
                        <a:lnSpc>
                          <a:spcPts val="1600"/>
                        </a:lnSpc>
                        <a:spcAft>
                          <a:spcPts val="0"/>
                        </a:spcAft>
                      </a:pPr>
                      <a:r>
                        <a:rPr lang="tr-TR" sz="1600" dirty="0">
                          <a:effectLst/>
                        </a:rPr>
                        <a:t>98</a:t>
                      </a:r>
                      <a:endParaRPr lang="tr-TR" sz="1600" dirty="0">
                        <a:effectLst/>
                        <a:latin typeface="Calibri"/>
                        <a:ea typeface="Calibri"/>
                        <a:cs typeface="Times New Roman"/>
                      </a:endParaRPr>
                    </a:p>
                  </a:txBody>
                  <a:tcPr marL="13858" marR="34644" marT="6929" marB="6929" anchor="ctr">
                    <a:lnT w="12700" cap="flat" cmpd="sng" algn="ctr">
                      <a:solidFill>
                        <a:schemeClr val="tx1"/>
                      </a:solidFill>
                      <a:prstDash val="solid"/>
                      <a:round/>
                      <a:headEnd type="none" w="med" len="med"/>
                      <a:tailEnd type="none" w="med" len="med"/>
                    </a:lnT>
                  </a:tcPr>
                </a:tc>
                <a:tc>
                  <a:txBody>
                    <a:bodyPr/>
                    <a:lstStyle/>
                    <a:p>
                      <a:pPr marL="38100" marR="38100" algn="l">
                        <a:lnSpc>
                          <a:spcPts val="1600"/>
                        </a:lnSpc>
                        <a:spcAft>
                          <a:spcPts val="0"/>
                        </a:spcAft>
                      </a:pPr>
                      <a:r>
                        <a:rPr lang="tr-TR" sz="1600" b="1" dirty="0">
                          <a:effectLst/>
                        </a:rPr>
                        <a:t>94.2</a:t>
                      </a:r>
                      <a:endParaRPr lang="tr-TR" sz="1600" b="1" dirty="0">
                        <a:effectLst/>
                        <a:latin typeface="Calibri"/>
                        <a:ea typeface="Calibri"/>
                        <a:cs typeface="Times New Roman"/>
                      </a:endParaRPr>
                    </a:p>
                  </a:txBody>
                  <a:tcPr marL="13858" marR="34644" marT="6929" marB="692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8"/>
                  </a:ext>
                </a:extLst>
              </a:tr>
              <a:tr h="235881">
                <a:tc vMerge="1">
                  <a:txBody>
                    <a:bodyPr/>
                    <a:lstStyle/>
                    <a:p>
                      <a:endParaRPr lang="tr-TR"/>
                    </a:p>
                  </a:txBody>
                  <a:tcPr/>
                </a:tc>
                <a:tc>
                  <a:txBody>
                    <a:bodyPr/>
                    <a:lstStyle/>
                    <a:p>
                      <a:pPr marL="38100" marR="38100" algn="l">
                        <a:lnSpc>
                          <a:spcPts val="1600"/>
                        </a:lnSpc>
                        <a:spcAft>
                          <a:spcPts val="0"/>
                        </a:spcAft>
                      </a:pPr>
                      <a:r>
                        <a:rPr lang="tr-TR" sz="1600" dirty="0">
                          <a:effectLst/>
                        </a:rPr>
                        <a:t>Hayır</a:t>
                      </a:r>
                      <a:endParaRPr lang="tr-TR" sz="1600" dirty="0">
                        <a:effectLst/>
                        <a:latin typeface="Calibri"/>
                        <a:ea typeface="Calibri"/>
                        <a:cs typeface="Times New Roman"/>
                      </a:endParaRPr>
                    </a:p>
                  </a:txBody>
                  <a:tcPr marL="13858" marR="34644" marT="6929" marB="6929">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38100" marR="38100" algn="l">
                        <a:lnSpc>
                          <a:spcPts val="1600"/>
                        </a:lnSpc>
                        <a:spcAft>
                          <a:spcPts val="0"/>
                        </a:spcAft>
                      </a:pPr>
                      <a:r>
                        <a:rPr lang="tr-TR" sz="1600" dirty="0">
                          <a:effectLst/>
                        </a:rPr>
                        <a:t>6</a:t>
                      </a:r>
                      <a:endParaRPr lang="tr-TR" sz="1600" dirty="0">
                        <a:effectLst/>
                        <a:latin typeface="Calibri"/>
                        <a:ea typeface="Calibri"/>
                        <a:cs typeface="Times New Roman"/>
                      </a:endParaRPr>
                    </a:p>
                  </a:txBody>
                  <a:tcPr marL="13858" marR="34644" marT="6929" marB="6929" anchor="ctr">
                    <a:lnB w="12700" cap="flat" cmpd="sng" algn="ctr">
                      <a:solidFill>
                        <a:schemeClr val="tx1"/>
                      </a:solidFill>
                      <a:prstDash val="solid"/>
                      <a:round/>
                      <a:headEnd type="none" w="med" len="med"/>
                      <a:tailEnd type="none" w="med" len="med"/>
                    </a:lnB>
                  </a:tcPr>
                </a:tc>
                <a:tc>
                  <a:txBody>
                    <a:bodyPr/>
                    <a:lstStyle/>
                    <a:p>
                      <a:pPr marL="38100" marR="38100" algn="l">
                        <a:lnSpc>
                          <a:spcPts val="1600"/>
                        </a:lnSpc>
                        <a:spcAft>
                          <a:spcPts val="0"/>
                        </a:spcAft>
                      </a:pPr>
                      <a:r>
                        <a:rPr lang="tr-TR" sz="1600" dirty="0">
                          <a:effectLst/>
                        </a:rPr>
                        <a:t>5.8</a:t>
                      </a:r>
                      <a:endParaRPr lang="tr-TR" sz="1600" dirty="0">
                        <a:effectLst/>
                        <a:latin typeface="Calibri"/>
                        <a:ea typeface="Calibri"/>
                        <a:cs typeface="Times New Roman"/>
                      </a:endParaRPr>
                    </a:p>
                  </a:txBody>
                  <a:tcPr marL="13858" marR="34644" marT="6929" marB="6929"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35881">
                <a:tc rowSpan="16">
                  <a:txBody>
                    <a:bodyPr/>
                    <a:lstStyle/>
                    <a:p>
                      <a:pPr algn="l">
                        <a:lnSpc>
                          <a:spcPct val="115000"/>
                        </a:lnSpc>
                        <a:spcAft>
                          <a:spcPts val="0"/>
                        </a:spcAft>
                      </a:pPr>
                      <a:r>
                        <a:rPr lang="tr-TR" sz="1600" dirty="0">
                          <a:effectLst/>
                        </a:rPr>
                        <a:t>Stresle baş etmede başvurulan yöntemler</a:t>
                      </a:r>
                      <a:endParaRPr lang="tr-TR" sz="1600" dirty="0">
                        <a:effectLst/>
                        <a:latin typeface="Calibri"/>
                        <a:ea typeface="Calibri"/>
                        <a:cs typeface="Times New Roman"/>
                      </a:endParaRPr>
                    </a:p>
                  </a:txBody>
                  <a:tcPr marL="6929" marR="6929" marT="6929" marB="6929">
                    <a:lnR w="12700" cap="flat" cmpd="sng" algn="ctr">
                      <a:solidFill>
                        <a:schemeClr val="tx1"/>
                      </a:solidFill>
                      <a:prstDash val="solid"/>
                      <a:round/>
                      <a:headEnd type="none" w="med" len="med"/>
                      <a:tailEnd type="none" w="med" len="med"/>
                    </a:lnR>
                  </a:tcPr>
                </a:tc>
                <a:tc>
                  <a:txBody>
                    <a:bodyPr/>
                    <a:lstStyle/>
                    <a:p>
                      <a:pPr marL="38100" marR="38100" algn="l">
                        <a:lnSpc>
                          <a:spcPts val="1600"/>
                        </a:lnSpc>
                        <a:spcAft>
                          <a:spcPts val="0"/>
                        </a:spcAft>
                      </a:pPr>
                      <a:r>
                        <a:rPr lang="tr-TR" sz="1600" dirty="0">
                          <a:effectLst/>
                        </a:rPr>
                        <a:t>Spor. Yürüyüş</a:t>
                      </a:r>
                      <a:endParaRPr lang="tr-TR" sz="1600" dirty="0">
                        <a:effectLst/>
                        <a:latin typeface="Calibri"/>
                        <a:ea typeface="Calibri"/>
                        <a:cs typeface="Times New Roman"/>
                      </a:endParaRPr>
                    </a:p>
                  </a:txBody>
                  <a:tcPr marL="13858" marR="34644" marT="6929" marB="6929">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38100" marR="38100" algn="l">
                        <a:lnSpc>
                          <a:spcPts val="1600"/>
                        </a:lnSpc>
                        <a:spcAft>
                          <a:spcPts val="0"/>
                        </a:spcAft>
                      </a:pPr>
                      <a:r>
                        <a:rPr lang="tr-TR" sz="1600">
                          <a:effectLst/>
                        </a:rPr>
                        <a:t>9</a:t>
                      </a:r>
                      <a:endParaRPr lang="tr-TR" sz="1600">
                        <a:effectLst/>
                        <a:latin typeface="Calibri"/>
                        <a:ea typeface="Calibri"/>
                        <a:cs typeface="Times New Roman"/>
                      </a:endParaRPr>
                    </a:p>
                  </a:txBody>
                  <a:tcPr marL="13858" marR="34644" marT="6929" marB="6929" anchor="ctr">
                    <a:lnT w="12700" cap="flat" cmpd="sng" algn="ctr">
                      <a:solidFill>
                        <a:schemeClr val="tx1"/>
                      </a:solidFill>
                      <a:prstDash val="solid"/>
                      <a:round/>
                      <a:headEnd type="none" w="med" len="med"/>
                      <a:tailEnd type="none" w="med" len="med"/>
                    </a:lnT>
                  </a:tcPr>
                </a:tc>
                <a:tc>
                  <a:txBody>
                    <a:bodyPr/>
                    <a:lstStyle/>
                    <a:p>
                      <a:pPr marL="38100" marR="38100" algn="l">
                        <a:lnSpc>
                          <a:spcPts val="1600"/>
                        </a:lnSpc>
                        <a:spcAft>
                          <a:spcPts val="0"/>
                        </a:spcAft>
                      </a:pPr>
                      <a:r>
                        <a:rPr lang="tr-TR" sz="1600">
                          <a:effectLst/>
                        </a:rPr>
                        <a:t>8.7</a:t>
                      </a:r>
                      <a:endParaRPr lang="tr-TR" sz="1600">
                        <a:effectLst/>
                        <a:latin typeface="Calibri"/>
                        <a:ea typeface="Calibri"/>
                        <a:cs typeface="Times New Roman"/>
                      </a:endParaRPr>
                    </a:p>
                  </a:txBody>
                  <a:tcPr marL="13858" marR="34644" marT="6929" marB="692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0"/>
                  </a:ext>
                </a:extLst>
              </a:tr>
              <a:tr h="235881">
                <a:tc vMerge="1">
                  <a:txBody>
                    <a:bodyPr/>
                    <a:lstStyle/>
                    <a:p>
                      <a:endParaRPr lang="tr-TR"/>
                    </a:p>
                  </a:txBody>
                  <a:tcPr/>
                </a:tc>
                <a:tc>
                  <a:txBody>
                    <a:bodyPr/>
                    <a:lstStyle/>
                    <a:p>
                      <a:pPr marL="38100" marR="38100" algn="l">
                        <a:lnSpc>
                          <a:spcPts val="1600"/>
                        </a:lnSpc>
                        <a:spcAft>
                          <a:spcPts val="0"/>
                        </a:spcAft>
                      </a:pPr>
                      <a:r>
                        <a:rPr lang="tr-TR" sz="1600" dirty="0">
                          <a:effectLst/>
                        </a:rPr>
                        <a:t>Stresten uzak durmaya çalışmak</a:t>
                      </a:r>
                      <a:endParaRPr lang="tr-TR" sz="1600" dirty="0">
                        <a:effectLst/>
                        <a:latin typeface="Calibri"/>
                        <a:ea typeface="Calibri"/>
                        <a:cs typeface="Times New Roman"/>
                      </a:endParaRPr>
                    </a:p>
                  </a:txBody>
                  <a:tcPr marL="13858" marR="34644" marT="6929" marB="6929">
                    <a:lnL w="12700" cap="flat" cmpd="sng" algn="ctr">
                      <a:solidFill>
                        <a:schemeClr val="tx1"/>
                      </a:solidFill>
                      <a:prstDash val="solid"/>
                      <a:round/>
                      <a:headEnd type="none" w="med" len="med"/>
                      <a:tailEnd type="none" w="med" len="med"/>
                    </a:lnL>
                  </a:tcPr>
                </a:tc>
                <a:tc>
                  <a:txBody>
                    <a:bodyPr/>
                    <a:lstStyle/>
                    <a:p>
                      <a:pPr marL="38100" marR="38100" algn="l">
                        <a:lnSpc>
                          <a:spcPts val="1600"/>
                        </a:lnSpc>
                        <a:spcAft>
                          <a:spcPts val="0"/>
                        </a:spcAft>
                      </a:pPr>
                      <a:r>
                        <a:rPr lang="tr-TR" sz="1600">
                          <a:effectLst/>
                        </a:rPr>
                        <a:t>9</a:t>
                      </a:r>
                      <a:endParaRPr lang="tr-TR" sz="1600">
                        <a:effectLst/>
                        <a:latin typeface="Calibri"/>
                        <a:ea typeface="Calibri"/>
                        <a:cs typeface="Times New Roman"/>
                      </a:endParaRPr>
                    </a:p>
                  </a:txBody>
                  <a:tcPr marL="13858" marR="34644" marT="6929" marB="6929" anchor="ctr"/>
                </a:tc>
                <a:tc>
                  <a:txBody>
                    <a:bodyPr/>
                    <a:lstStyle/>
                    <a:p>
                      <a:pPr marL="38100" marR="38100" algn="l">
                        <a:lnSpc>
                          <a:spcPts val="1600"/>
                        </a:lnSpc>
                        <a:spcAft>
                          <a:spcPts val="0"/>
                        </a:spcAft>
                      </a:pPr>
                      <a:r>
                        <a:rPr lang="tr-TR" sz="1600" dirty="0">
                          <a:effectLst/>
                        </a:rPr>
                        <a:t>8.7</a:t>
                      </a:r>
                      <a:endParaRPr lang="tr-TR" sz="1600" dirty="0">
                        <a:effectLst/>
                        <a:latin typeface="Calibri"/>
                        <a:ea typeface="Calibri"/>
                        <a:cs typeface="Times New Roman"/>
                      </a:endParaRPr>
                    </a:p>
                  </a:txBody>
                  <a:tcPr marL="13858" marR="34644" marT="6929" marB="6929"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35881">
                <a:tc vMerge="1">
                  <a:txBody>
                    <a:bodyPr/>
                    <a:lstStyle/>
                    <a:p>
                      <a:endParaRPr lang="tr-TR"/>
                    </a:p>
                  </a:txBody>
                  <a:tcPr/>
                </a:tc>
                <a:tc>
                  <a:txBody>
                    <a:bodyPr/>
                    <a:lstStyle/>
                    <a:p>
                      <a:pPr marL="38100" marR="38100" algn="l">
                        <a:lnSpc>
                          <a:spcPts val="1600"/>
                        </a:lnSpc>
                        <a:spcAft>
                          <a:spcPts val="0"/>
                        </a:spcAft>
                      </a:pPr>
                      <a:r>
                        <a:rPr lang="tr-TR" sz="1600" dirty="0">
                          <a:effectLst/>
                        </a:rPr>
                        <a:t>Yoga-Meditasyon</a:t>
                      </a:r>
                      <a:endParaRPr lang="tr-TR" sz="1600" dirty="0">
                        <a:effectLst/>
                        <a:latin typeface="Calibri"/>
                        <a:ea typeface="Calibri"/>
                        <a:cs typeface="Times New Roman"/>
                      </a:endParaRPr>
                    </a:p>
                  </a:txBody>
                  <a:tcPr marL="13858" marR="34644" marT="6929" marB="6929">
                    <a:lnL w="12700" cap="flat" cmpd="sng" algn="ctr">
                      <a:solidFill>
                        <a:schemeClr val="tx1"/>
                      </a:solidFill>
                      <a:prstDash val="solid"/>
                      <a:round/>
                      <a:headEnd type="none" w="med" len="med"/>
                      <a:tailEnd type="none" w="med" len="med"/>
                    </a:lnL>
                  </a:tcPr>
                </a:tc>
                <a:tc>
                  <a:txBody>
                    <a:bodyPr/>
                    <a:lstStyle/>
                    <a:p>
                      <a:pPr marL="38100" marR="38100" algn="l">
                        <a:lnSpc>
                          <a:spcPts val="1600"/>
                        </a:lnSpc>
                        <a:spcAft>
                          <a:spcPts val="0"/>
                        </a:spcAft>
                      </a:pPr>
                      <a:r>
                        <a:rPr lang="tr-TR" sz="1600">
                          <a:effectLst/>
                        </a:rPr>
                        <a:t>3</a:t>
                      </a:r>
                      <a:endParaRPr lang="tr-TR" sz="1600">
                        <a:effectLst/>
                        <a:latin typeface="Calibri"/>
                        <a:ea typeface="Calibri"/>
                        <a:cs typeface="Times New Roman"/>
                      </a:endParaRPr>
                    </a:p>
                  </a:txBody>
                  <a:tcPr marL="13858" marR="34644" marT="6929" marB="6929" anchor="ctr"/>
                </a:tc>
                <a:tc>
                  <a:txBody>
                    <a:bodyPr/>
                    <a:lstStyle/>
                    <a:p>
                      <a:pPr marL="38100" marR="38100" algn="l">
                        <a:lnSpc>
                          <a:spcPts val="1600"/>
                        </a:lnSpc>
                        <a:spcAft>
                          <a:spcPts val="0"/>
                        </a:spcAft>
                      </a:pPr>
                      <a:r>
                        <a:rPr lang="tr-TR" sz="1600">
                          <a:effectLst/>
                        </a:rPr>
                        <a:t>2.9</a:t>
                      </a:r>
                      <a:endParaRPr lang="tr-TR" sz="1600">
                        <a:effectLst/>
                        <a:latin typeface="Calibri"/>
                        <a:ea typeface="Calibri"/>
                        <a:cs typeface="Times New Roman"/>
                      </a:endParaRPr>
                    </a:p>
                  </a:txBody>
                  <a:tcPr marL="13858" marR="34644" marT="6929" marB="6929"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2"/>
                  </a:ext>
                </a:extLst>
              </a:tr>
              <a:tr h="235881">
                <a:tc vMerge="1">
                  <a:txBody>
                    <a:bodyPr/>
                    <a:lstStyle/>
                    <a:p>
                      <a:endParaRPr lang="tr-TR"/>
                    </a:p>
                  </a:txBody>
                  <a:tcPr/>
                </a:tc>
                <a:tc>
                  <a:txBody>
                    <a:bodyPr/>
                    <a:lstStyle/>
                    <a:p>
                      <a:pPr marL="38100" marR="38100" algn="l">
                        <a:lnSpc>
                          <a:spcPts val="1600"/>
                        </a:lnSpc>
                        <a:spcAft>
                          <a:spcPts val="0"/>
                        </a:spcAft>
                      </a:pPr>
                      <a:r>
                        <a:rPr lang="tr-TR" sz="1600" dirty="0">
                          <a:effectLst/>
                        </a:rPr>
                        <a:t>İlaç tedavisi</a:t>
                      </a:r>
                      <a:endParaRPr lang="tr-TR" sz="1600" dirty="0">
                        <a:effectLst/>
                        <a:latin typeface="Calibri"/>
                        <a:ea typeface="Calibri"/>
                        <a:cs typeface="Times New Roman"/>
                      </a:endParaRPr>
                    </a:p>
                  </a:txBody>
                  <a:tcPr marL="13858" marR="34644" marT="6929" marB="6929">
                    <a:lnL w="12700" cap="flat" cmpd="sng" algn="ctr">
                      <a:solidFill>
                        <a:schemeClr val="tx1"/>
                      </a:solidFill>
                      <a:prstDash val="solid"/>
                      <a:round/>
                      <a:headEnd type="none" w="med" len="med"/>
                      <a:tailEnd type="none" w="med" len="med"/>
                    </a:lnL>
                  </a:tcPr>
                </a:tc>
                <a:tc>
                  <a:txBody>
                    <a:bodyPr/>
                    <a:lstStyle/>
                    <a:p>
                      <a:pPr marL="38100" marR="38100" algn="l">
                        <a:lnSpc>
                          <a:spcPts val="1600"/>
                        </a:lnSpc>
                        <a:spcAft>
                          <a:spcPts val="0"/>
                        </a:spcAft>
                      </a:pPr>
                      <a:r>
                        <a:rPr lang="tr-TR" sz="1600">
                          <a:effectLst/>
                        </a:rPr>
                        <a:t>13</a:t>
                      </a:r>
                      <a:endParaRPr lang="tr-TR" sz="1600">
                        <a:effectLst/>
                        <a:latin typeface="Calibri"/>
                        <a:ea typeface="Calibri"/>
                        <a:cs typeface="Times New Roman"/>
                      </a:endParaRPr>
                    </a:p>
                  </a:txBody>
                  <a:tcPr marL="13858" marR="34644" marT="6929" marB="6929" anchor="ctr"/>
                </a:tc>
                <a:tc>
                  <a:txBody>
                    <a:bodyPr/>
                    <a:lstStyle/>
                    <a:p>
                      <a:pPr marL="38100" marR="38100" algn="l">
                        <a:lnSpc>
                          <a:spcPts val="1600"/>
                        </a:lnSpc>
                        <a:spcAft>
                          <a:spcPts val="0"/>
                        </a:spcAft>
                      </a:pPr>
                      <a:r>
                        <a:rPr lang="tr-TR" sz="1600" b="1" dirty="0">
                          <a:effectLst/>
                        </a:rPr>
                        <a:t>12.5</a:t>
                      </a:r>
                      <a:endParaRPr lang="tr-TR" sz="1600" b="1" dirty="0">
                        <a:effectLst/>
                        <a:latin typeface="Calibri"/>
                        <a:ea typeface="Calibri"/>
                        <a:cs typeface="Times New Roman"/>
                      </a:endParaRPr>
                    </a:p>
                  </a:txBody>
                  <a:tcPr marL="13858" marR="34644" marT="6929" marB="6929"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3"/>
                  </a:ext>
                </a:extLst>
              </a:tr>
              <a:tr h="235881">
                <a:tc vMerge="1">
                  <a:txBody>
                    <a:bodyPr/>
                    <a:lstStyle/>
                    <a:p>
                      <a:endParaRPr lang="tr-TR"/>
                    </a:p>
                  </a:txBody>
                  <a:tcPr/>
                </a:tc>
                <a:tc>
                  <a:txBody>
                    <a:bodyPr/>
                    <a:lstStyle/>
                    <a:p>
                      <a:pPr marL="38100" marR="38100" algn="l">
                        <a:lnSpc>
                          <a:spcPts val="1600"/>
                        </a:lnSpc>
                        <a:spcAft>
                          <a:spcPts val="0"/>
                        </a:spcAft>
                      </a:pPr>
                      <a:r>
                        <a:rPr lang="tr-TR" sz="1600" dirty="0">
                          <a:effectLst/>
                        </a:rPr>
                        <a:t>Psikolojik destek</a:t>
                      </a:r>
                      <a:endParaRPr lang="tr-TR" sz="1600" dirty="0">
                        <a:effectLst/>
                        <a:latin typeface="Calibri"/>
                        <a:ea typeface="Calibri"/>
                        <a:cs typeface="Times New Roman"/>
                      </a:endParaRPr>
                    </a:p>
                  </a:txBody>
                  <a:tcPr marL="13858" marR="34644" marT="6929" marB="6929">
                    <a:lnL w="12700" cap="flat" cmpd="sng" algn="ctr">
                      <a:solidFill>
                        <a:schemeClr val="tx1"/>
                      </a:solidFill>
                      <a:prstDash val="solid"/>
                      <a:round/>
                      <a:headEnd type="none" w="med" len="med"/>
                      <a:tailEnd type="none" w="med" len="med"/>
                    </a:lnL>
                  </a:tcPr>
                </a:tc>
                <a:tc>
                  <a:txBody>
                    <a:bodyPr/>
                    <a:lstStyle/>
                    <a:p>
                      <a:pPr marL="38100" marR="38100" algn="l">
                        <a:lnSpc>
                          <a:spcPts val="1600"/>
                        </a:lnSpc>
                        <a:spcAft>
                          <a:spcPts val="0"/>
                        </a:spcAft>
                      </a:pPr>
                      <a:r>
                        <a:rPr lang="tr-TR" sz="1600" dirty="0">
                          <a:effectLst/>
                        </a:rPr>
                        <a:t>12</a:t>
                      </a:r>
                      <a:endParaRPr lang="tr-TR" sz="1600" dirty="0">
                        <a:effectLst/>
                        <a:latin typeface="Calibri"/>
                        <a:ea typeface="Calibri"/>
                        <a:cs typeface="Times New Roman"/>
                      </a:endParaRPr>
                    </a:p>
                  </a:txBody>
                  <a:tcPr marL="13858" marR="34644" marT="6929" marB="6929" anchor="ctr"/>
                </a:tc>
                <a:tc>
                  <a:txBody>
                    <a:bodyPr/>
                    <a:lstStyle/>
                    <a:p>
                      <a:pPr marL="38100" marR="38100" algn="l">
                        <a:lnSpc>
                          <a:spcPts val="1600"/>
                        </a:lnSpc>
                        <a:spcAft>
                          <a:spcPts val="0"/>
                        </a:spcAft>
                      </a:pPr>
                      <a:r>
                        <a:rPr lang="tr-TR" sz="1600">
                          <a:effectLst/>
                        </a:rPr>
                        <a:t>11.5</a:t>
                      </a:r>
                      <a:endParaRPr lang="tr-TR" sz="1600">
                        <a:effectLst/>
                        <a:latin typeface="Calibri"/>
                        <a:ea typeface="Calibri"/>
                        <a:cs typeface="Times New Roman"/>
                      </a:endParaRPr>
                    </a:p>
                  </a:txBody>
                  <a:tcPr marL="13858" marR="34644" marT="6929" marB="6929"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4"/>
                  </a:ext>
                </a:extLst>
              </a:tr>
              <a:tr h="332054">
                <a:tc vMerge="1">
                  <a:txBody>
                    <a:bodyPr/>
                    <a:lstStyle/>
                    <a:p>
                      <a:endParaRPr lang="tr-TR"/>
                    </a:p>
                  </a:txBody>
                  <a:tcPr/>
                </a:tc>
                <a:tc>
                  <a:txBody>
                    <a:bodyPr/>
                    <a:lstStyle/>
                    <a:p>
                      <a:pPr marL="38100" marR="38100" algn="l">
                        <a:lnSpc>
                          <a:spcPts val="1600"/>
                        </a:lnSpc>
                        <a:spcAft>
                          <a:spcPts val="0"/>
                        </a:spcAft>
                      </a:pPr>
                      <a:r>
                        <a:rPr lang="tr-TR" sz="1600" dirty="0">
                          <a:effectLst/>
                        </a:rPr>
                        <a:t>Müzik dinlemek. kitap okumak. film izlemek</a:t>
                      </a:r>
                      <a:endParaRPr lang="tr-TR" sz="1600" dirty="0">
                        <a:effectLst/>
                        <a:latin typeface="Calibri"/>
                        <a:ea typeface="Calibri"/>
                        <a:cs typeface="Times New Roman"/>
                      </a:endParaRPr>
                    </a:p>
                  </a:txBody>
                  <a:tcPr marL="13858" marR="34644" marT="6929" marB="6929">
                    <a:lnL w="12700" cap="flat" cmpd="sng" algn="ctr">
                      <a:solidFill>
                        <a:schemeClr val="tx1"/>
                      </a:solidFill>
                      <a:prstDash val="solid"/>
                      <a:round/>
                      <a:headEnd type="none" w="med" len="med"/>
                      <a:tailEnd type="none" w="med" len="med"/>
                    </a:lnL>
                  </a:tcPr>
                </a:tc>
                <a:tc>
                  <a:txBody>
                    <a:bodyPr/>
                    <a:lstStyle/>
                    <a:p>
                      <a:pPr marL="38100" marR="38100" algn="l">
                        <a:lnSpc>
                          <a:spcPts val="1600"/>
                        </a:lnSpc>
                        <a:spcAft>
                          <a:spcPts val="0"/>
                        </a:spcAft>
                      </a:pPr>
                      <a:r>
                        <a:rPr lang="tr-TR" sz="1600" dirty="0">
                          <a:effectLst/>
                        </a:rPr>
                        <a:t>2</a:t>
                      </a:r>
                      <a:endParaRPr lang="tr-TR" sz="1600" dirty="0">
                        <a:effectLst/>
                        <a:latin typeface="Calibri"/>
                        <a:ea typeface="Calibri"/>
                        <a:cs typeface="Times New Roman"/>
                      </a:endParaRPr>
                    </a:p>
                  </a:txBody>
                  <a:tcPr marL="13858" marR="34644" marT="6929" marB="6929" anchor="ctr"/>
                </a:tc>
                <a:tc>
                  <a:txBody>
                    <a:bodyPr/>
                    <a:lstStyle/>
                    <a:p>
                      <a:pPr marL="38100" marR="38100" algn="l">
                        <a:lnSpc>
                          <a:spcPts val="1600"/>
                        </a:lnSpc>
                        <a:spcAft>
                          <a:spcPts val="0"/>
                        </a:spcAft>
                      </a:pPr>
                      <a:r>
                        <a:rPr lang="tr-TR" sz="1600">
                          <a:effectLst/>
                        </a:rPr>
                        <a:t>1.9</a:t>
                      </a:r>
                      <a:endParaRPr lang="tr-TR" sz="1600">
                        <a:effectLst/>
                        <a:latin typeface="Calibri"/>
                        <a:ea typeface="Calibri"/>
                        <a:cs typeface="Times New Roman"/>
                      </a:endParaRPr>
                    </a:p>
                  </a:txBody>
                  <a:tcPr marL="13858" marR="34644" marT="6929" marB="6929"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5"/>
                  </a:ext>
                </a:extLst>
              </a:tr>
              <a:tr h="235881">
                <a:tc vMerge="1">
                  <a:txBody>
                    <a:bodyPr/>
                    <a:lstStyle/>
                    <a:p>
                      <a:endParaRPr lang="tr-TR"/>
                    </a:p>
                  </a:txBody>
                  <a:tcPr/>
                </a:tc>
                <a:tc>
                  <a:txBody>
                    <a:bodyPr/>
                    <a:lstStyle/>
                    <a:p>
                      <a:pPr marL="38100" marR="38100" algn="l">
                        <a:lnSpc>
                          <a:spcPts val="1600"/>
                        </a:lnSpc>
                        <a:spcAft>
                          <a:spcPts val="0"/>
                        </a:spcAft>
                      </a:pPr>
                      <a:r>
                        <a:rPr lang="tr-TR" sz="1600" dirty="0">
                          <a:effectLst/>
                        </a:rPr>
                        <a:t>Sayı saymak</a:t>
                      </a:r>
                      <a:endParaRPr lang="tr-TR" sz="1600" dirty="0">
                        <a:effectLst/>
                        <a:latin typeface="Calibri"/>
                        <a:ea typeface="Calibri"/>
                        <a:cs typeface="Times New Roman"/>
                      </a:endParaRPr>
                    </a:p>
                  </a:txBody>
                  <a:tcPr marL="13858" marR="34644" marT="6929" marB="6929">
                    <a:lnL w="12700" cap="flat" cmpd="sng" algn="ctr">
                      <a:solidFill>
                        <a:schemeClr val="tx1"/>
                      </a:solidFill>
                      <a:prstDash val="solid"/>
                      <a:round/>
                      <a:headEnd type="none" w="med" len="med"/>
                      <a:tailEnd type="none" w="med" len="med"/>
                    </a:lnL>
                  </a:tcPr>
                </a:tc>
                <a:tc>
                  <a:txBody>
                    <a:bodyPr/>
                    <a:lstStyle/>
                    <a:p>
                      <a:pPr marL="38100" marR="38100" algn="l">
                        <a:lnSpc>
                          <a:spcPts val="1600"/>
                        </a:lnSpc>
                        <a:spcAft>
                          <a:spcPts val="0"/>
                        </a:spcAft>
                      </a:pPr>
                      <a:r>
                        <a:rPr lang="tr-TR" sz="1600" dirty="0">
                          <a:effectLst/>
                        </a:rPr>
                        <a:t>3</a:t>
                      </a:r>
                      <a:endParaRPr lang="tr-TR" sz="1600" dirty="0">
                        <a:effectLst/>
                        <a:latin typeface="Calibri"/>
                        <a:ea typeface="Calibri"/>
                        <a:cs typeface="Times New Roman"/>
                      </a:endParaRPr>
                    </a:p>
                  </a:txBody>
                  <a:tcPr marL="13858" marR="34644" marT="6929" marB="6929" anchor="ctr"/>
                </a:tc>
                <a:tc>
                  <a:txBody>
                    <a:bodyPr/>
                    <a:lstStyle/>
                    <a:p>
                      <a:pPr marL="38100" marR="38100" algn="l">
                        <a:lnSpc>
                          <a:spcPts val="1600"/>
                        </a:lnSpc>
                        <a:spcAft>
                          <a:spcPts val="0"/>
                        </a:spcAft>
                      </a:pPr>
                      <a:r>
                        <a:rPr lang="tr-TR" sz="1600" dirty="0">
                          <a:effectLst/>
                        </a:rPr>
                        <a:t>2.9</a:t>
                      </a:r>
                      <a:endParaRPr lang="tr-TR" sz="1600" dirty="0">
                        <a:effectLst/>
                        <a:latin typeface="Calibri"/>
                        <a:ea typeface="Calibri"/>
                        <a:cs typeface="Times New Roman"/>
                      </a:endParaRPr>
                    </a:p>
                  </a:txBody>
                  <a:tcPr marL="13858" marR="34644" marT="6929" marB="6929"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6"/>
                  </a:ext>
                </a:extLst>
              </a:tr>
              <a:tr h="235881">
                <a:tc vMerge="1">
                  <a:txBody>
                    <a:bodyPr/>
                    <a:lstStyle/>
                    <a:p>
                      <a:endParaRPr lang="tr-TR"/>
                    </a:p>
                  </a:txBody>
                  <a:tcPr/>
                </a:tc>
                <a:tc>
                  <a:txBody>
                    <a:bodyPr/>
                    <a:lstStyle/>
                    <a:p>
                      <a:pPr marR="38100" algn="l">
                        <a:lnSpc>
                          <a:spcPts val="1600"/>
                        </a:lnSpc>
                        <a:spcAft>
                          <a:spcPts val="0"/>
                        </a:spcAft>
                      </a:pPr>
                      <a:r>
                        <a:rPr lang="tr-TR" sz="1600" dirty="0">
                          <a:effectLst/>
                        </a:rPr>
                        <a:t>Ağlamak-Bağırmak</a:t>
                      </a:r>
                      <a:endParaRPr lang="tr-TR" sz="1600" dirty="0">
                        <a:effectLst/>
                        <a:latin typeface="Calibri"/>
                        <a:ea typeface="Calibri"/>
                        <a:cs typeface="Times New Roman"/>
                      </a:endParaRPr>
                    </a:p>
                  </a:txBody>
                  <a:tcPr marL="13858" marR="34644" marT="6929" marB="6929">
                    <a:lnL w="12700" cap="flat" cmpd="sng" algn="ctr">
                      <a:solidFill>
                        <a:schemeClr val="tx1"/>
                      </a:solidFill>
                      <a:prstDash val="solid"/>
                      <a:round/>
                      <a:headEnd type="none" w="med" len="med"/>
                      <a:tailEnd type="none" w="med" len="med"/>
                    </a:lnL>
                  </a:tcPr>
                </a:tc>
                <a:tc>
                  <a:txBody>
                    <a:bodyPr/>
                    <a:lstStyle/>
                    <a:p>
                      <a:pPr marL="38100" marR="38100" algn="l">
                        <a:lnSpc>
                          <a:spcPts val="1600"/>
                        </a:lnSpc>
                        <a:spcAft>
                          <a:spcPts val="0"/>
                        </a:spcAft>
                      </a:pPr>
                      <a:r>
                        <a:rPr lang="tr-TR" sz="1600" dirty="0">
                          <a:effectLst/>
                        </a:rPr>
                        <a:t>2</a:t>
                      </a:r>
                      <a:endParaRPr lang="tr-TR" sz="1600" dirty="0">
                        <a:effectLst/>
                        <a:latin typeface="Calibri"/>
                        <a:ea typeface="Calibri"/>
                        <a:cs typeface="Times New Roman"/>
                      </a:endParaRPr>
                    </a:p>
                  </a:txBody>
                  <a:tcPr marL="13858" marR="34644" marT="6929" marB="6929" anchor="ctr"/>
                </a:tc>
                <a:tc>
                  <a:txBody>
                    <a:bodyPr/>
                    <a:lstStyle/>
                    <a:p>
                      <a:pPr marL="38100" marR="38100" algn="l">
                        <a:lnSpc>
                          <a:spcPts val="1600"/>
                        </a:lnSpc>
                        <a:spcAft>
                          <a:spcPts val="0"/>
                        </a:spcAft>
                      </a:pPr>
                      <a:r>
                        <a:rPr lang="tr-TR" sz="1600">
                          <a:effectLst/>
                        </a:rPr>
                        <a:t>1.9</a:t>
                      </a:r>
                      <a:endParaRPr lang="tr-TR" sz="1600">
                        <a:effectLst/>
                        <a:latin typeface="Calibri"/>
                        <a:ea typeface="Calibri"/>
                        <a:cs typeface="Times New Roman"/>
                      </a:endParaRPr>
                    </a:p>
                  </a:txBody>
                  <a:tcPr marL="13858" marR="34644" marT="6929" marB="6929"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7"/>
                  </a:ext>
                </a:extLst>
              </a:tr>
              <a:tr h="235881">
                <a:tc vMerge="1">
                  <a:txBody>
                    <a:bodyPr/>
                    <a:lstStyle/>
                    <a:p>
                      <a:endParaRPr lang="tr-TR"/>
                    </a:p>
                  </a:txBody>
                  <a:tcPr/>
                </a:tc>
                <a:tc>
                  <a:txBody>
                    <a:bodyPr/>
                    <a:lstStyle/>
                    <a:p>
                      <a:pPr marL="38100" marR="38100" algn="l">
                        <a:lnSpc>
                          <a:spcPts val="1600"/>
                        </a:lnSpc>
                        <a:spcAft>
                          <a:spcPts val="0"/>
                        </a:spcAft>
                      </a:pPr>
                      <a:r>
                        <a:rPr lang="tr-TR" sz="1600" dirty="0">
                          <a:effectLst/>
                        </a:rPr>
                        <a:t>Hobileri ile ilgilenmek</a:t>
                      </a:r>
                      <a:endParaRPr lang="tr-TR" sz="1600" dirty="0">
                        <a:effectLst/>
                        <a:latin typeface="Calibri"/>
                        <a:ea typeface="Calibri"/>
                        <a:cs typeface="Times New Roman"/>
                      </a:endParaRPr>
                    </a:p>
                  </a:txBody>
                  <a:tcPr marL="13858" marR="34644" marT="6929" marB="6929">
                    <a:lnL w="12700" cap="flat" cmpd="sng" algn="ctr">
                      <a:solidFill>
                        <a:schemeClr val="tx1"/>
                      </a:solidFill>
                      <a:prstDash val="solid"/>
                      <a:round/>
                      <a:headEnd type="none" w="med" len="med"/>
                      <a:tailEnd type="none" w="med" len="med"/>
                    </a:lnL>
                  </a:tcPr>
                </a:tc>
                <a:tc>
                  <a:txBody>
                    <a:bodyPr/>
                    <a:lstStyle/>
                    <a:p>
                      <a:pPr marL="38100" marR="38100" algn="l">
                        <a:lnSpc>
                          <a:spcPts val="1600"/>
                        </a:lnSpc>
                        <a:spcAft>
                          <a:spcPts val="0"/>
                        </a:spcAft>
                      </a:pPr>
                      <a:r>
                        <a:rPr lang="tr-TR" sz="1600" dirty="0">
                          <a:effectLst/>
                        </a:rPr>
                        <a:t>7</a:t>
                      </a:r>
                      <a:endParaRPr lang="tr-TR" sz="1600" dirty="0">
                        <a:effectLst/>
                        <a:latin typeface="Calibri"/>
                        <a:ea typeface="Calibri"/>
                        <a:cs typeface="Times New Roman"/>
                      </a:endParaRPr>
                    </a:p>
                  </a:txBody>
                  <a:tcPr marL="13858" marR="34644" marT="6929" marB="6929" anchor="ctr"/>
                </a:tc>
                <a:tc>
                  <a:txBody>
                    <a:bodyPr/>
                    <a:lstStyle/>
                    <a:p>
                      <a:pPr marL="38100" marR="38100" algn="l">
                        <a:lnSpc>
                          <a:spcPts val="1600"/>
                        </a:lnSpc>
                        <a:spcAft>
                          <a:spcPts val="0"/>
                        </a:spcAft>
                      </a:pPr>
                      <a:r>
                        <a:rPr lang="tr-TR" sz="1600">
                          <a:effectLst/>
                        </a:rPr>
                        <a:t>6.7</a:t>
                      </a:r>
                      <a:endParaRPr lang="tr-TR" sz="1600">
                        <a:effectLst/>
                        <a:latin typeface="Calibri"/>
                        <a:ea typeface="Calibri"/>
                        <a:cs typeface="Times New Roman"/>
                      </a:endParaRPr>
                    </a:p>
                  </a:txBody>
                  <a:tcPr marL="13858" marR="34644" marT="6929" marB="6929"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8"/>
                  </a:ext>
                </a:extLst>
              </a:tr>
              <a:tr h="235881">
                <a:tc vMerge="1">
                  <a:txBody>
                    <a:bodyPr/>
                    <a:lstStyle/>
                    <a:p>
                      <a:endParaRPr lang="tr-TR"/>
                    </a:p>
                  </a:txBody>
                  <a:tcPr/>
                </a:tc>
                <a:tc>
                  <a:txBody>
                    <a:bodyPr/>
                    <a:lstStyle/>
                    <a:p>
                      <a:pPr marL="38100" marR="38100" algn="l">
                        <a:lnSpc>
                          <a:spcPts val="1600"/>
                        </a:lnSpc>
                        <a:spcAft>
                          <a:spcPts val="0"/>
                        </a:spcAft>
                      </a:pPr>
                      <a:r>
                        <a:rPr lang="tr-TR" sz="1600">
                          <a:effectLst/>
                        </a:rPr>
                        <a:t>Olumlu düşünmeye çalışmak</a:t>
                      </a:r>
                      <a:endParaRPr lang="tr-TR" sz="1600">
                        <a:effectLst/>
                        <a:latin typeface="Calibri"/>
                        <a:ea typeface="Calibri"/>
                        <a:cs typeface="Times New Roman"/>
                      </a:endParaRPr>
                    </a:p>
                  </a:txBody>
                  <a:tcPr marL="13858" marR="34644" marT="6929" marB="6929">
                    <a:lnL w="12700" cap="flat" cmpd="sng" algn="ctr">
                      <a:solidFill>
                        <a:schemeClr val="tx1"/>
                      </a:solidFill>
                      <a:prstDash val="solid"/>
                      <a:round/>
                      <a:headEnd type="none" w="med" len="med"/>
                      <a:tailEnd type="none" w="med" len="med"/>
                    </a:lnL>
                  </a:tcPr>
                </a:tc>
                <a:tc>
                  <a:txBody>
                    <a:bodyPr/>
                    <a:lstStyle/>
                    <a:p>
                      <a:pPr marL="38100" marR="38100" algn="l">
                        <a:lnSpc>
                          <a:spcPts val="1600"/>
                        </a:lnSpc>
                        <a:spcAft>
                          <a:spcPts val="0"/>
                        </a:spcAft>
                      </a:pPr>
                      <a:r>
                        <a:rPr lang="tr-TR" sz="1600" dirty="0">
                          <a:effectLst/>
                        </a:rPr>
                        <a:t>5</a:t>
                      </a:r>
                      <a:endParaRPr lang="tr-TR" sz="1600" dirty="0">
                        <a:effectLst/>
                        <a:latin typeface="Calibri"/>
                        <a:ea typeface="Calibri"/>
                        <a:cs typeface="Times New Roman"/>
                      </a:endParaRPr>
                    </a:p>
                  </a:txBody>
                  <a:tcPr marL="13858" marR="34644" marT="6929" marB="6929" anchor="ctr"/>
                </a:tc>
                <a:tc>
                  <a:txBody>
                    <a:bodyPr/>
                    <a:lstStyle/>
                    <a:p>
                      <a:pPr marL="38100" marR="38100" algn="l">
                        <a:lnSpc>
                          <a:spcPts val="1600"/>
                        </a:lnSpc>
                        <a:spcAft>
                          <a:spcPts val="0"/>
                        </a:spcAft>
                      </a:pPr>
                      <a:r>
                        <a:rPr lang="tr-TR" sz="1600">
                          <a:effectLst/>
                        </a:rPr>
                        <a:t>4.8</a:t>
                      </a:r>
                      <a:endParaRPr lang="tr-TR" sz="1600">
                        <a:effectLst/>
                        <a:latin typeface="Calibri"/>
                        <a:ea typeface="Calibri"/>
                        <a:cs typeface="Times New Roman"/>
                      </a:endParaRPr>
                    </a:p>
                  </a:txBody>
                  <a:tcPr marL="13858" marR="34644" marT="6929" marB="6929"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9"/>
                  </a:ext>
                </a:extLst>
              </a:tr>
              <a:tr h="235881">
                <a:tc vMerge="1">
                  <a:txBody>
                    <a:bodyPr/>
                    <a:lstStyle/>
                    <a:p>
                      <a:endParaRPr lang="tr-TR"/>
                    </a:p>
                  </a:txBody>
                  <a:tcPr/>
                </a:tc>
                <a:tc>
                  <a:txBody>
                    <a:bodyPr/>
                    <a:lstStyle/>
                    <a:p>
                      <a:pPr marL="38100" marR="38100" algn="l">
                        <a:lnSpc>
                          <a:spcPts val="1600"/>
                        </a:lnSpc>
                        <a:spcAft>
                          <a:spcPts val="0"/>
                        </a:spcAft>
                      </a:pPr>
                      <a:r>
                        <a:rPr lang="tr-TR" sz="1600" dirty="0">
                          <a:effectLst/>
                        </a:rPr>
                        <a:t>Bitki çayı içmek(Melisa çayı)</a:t>
                      </a:r>
                      <a:endParaRPr lang="tr-TR" sz="1600" dirty="0">
                        <a:effectLst/>
                        <a:latin typeface="Calibri"/>
                        <a:ea typeface="Calibri"/>
                        <a:cs typeface="Times New Roman"/>
                      </a:endParaRPr>
                    </a:p>
                  </a:txBody>
                  <a:tcPr marL="13858" marR="34644" marT="6929" marB="6929">
                    <a:lnL w="12700" cap="flat" cmpd="sng" algn="ctr">
                      <a:solidFill>
                        <a:schemeClr val="tx1"/>
                      </a:solidFill>
                      <a:prstDash val="solid"/>
                      <a:round/>
                      <a:headEnd type="none" w="med" len="med"/>
                      <a:tailEnd type="none" w="med" len="med"/>
                    </a:lnL>
                  </a:tcPr>
                </a:tc>
                <a:tc>
                  <a:txBody>
                    <a:bodyPr/>
                    <a:lstStyle/>
                    <a:p>
                      <a:pPr marL="38100" marR="38100" algn="l">
                        <a:lnSpc>
                          <a:spcPts val="1600"/>
                        </a:lnSpc>
                        <a:spcAft>
                          <a:spcPts val="0"/>
                        </a:spcAft>
                      </a:pPr>
                      <a:r>
                        <a:rPr lang="tr-TR" sz="1600" dirty="0">
                          <a:effectLst/>
                        </a:rPr>
                        <a:t>4</a:t>
                      </a:r>
                      <a:endParaRPr lang="tr-TR" sz="1600" dirty="0">
                        <a:effectLst/>
                        <a:latin typeface="Calibri"/>
                        <a:ea typeface="Calibri"/>
                        <a:cs typeface="Times New Roman"/>
                      </a:endParaRPr>
                    </a:p>
                  </a:txBody>
                  <a:tcPr marL="13858" marR="34644" marT="6929" marB="6929" anchor="ctr"/>
                </a:tc>
                <a:tc>
                  <a:txBody>
                    <a:bodyPr/>
                    <a:lstStyle/>
                    <a:p>
                      <a:pPr marL="38100" marR="38100" algn="l">
                        <a:lnSpc>
                          <a:spcPts val="1600"/>
                        </a:lnSpc>
                        <a:spcAft>
                          <a:spcPts val="0"/>
                        </a:spcAft>
                      </a:pPr>
                      <a:r>
                        <a:rPr lang="tr-TR" sz="1600">
                          <a:effectLst/>
                        </a:rPr>
                        <a:t>3.8</a:t>
                      </a:r>
                      <a:endParaRPr lang="tr-TR" sz="1600">
                        <a:effectLst/>
                        <a:latin typeface="Calibri"/>
                        <a:ea typeface="Calibri"/>
                        <a:cs typeface="Times New Roman"/>
                      </a:endParaRPr>
                    </a:p>
                  </a:txBody>
                  <a:tcPr marL="13858" marR="34644" marT="6929" marB="6929"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0"/>
                  </a:ext>
                </a:extLst>
              </a:tr>
              <a:tr h="235881">
                <a:tc vMerge="1">
                  <a:txBody>
                    <a:bodyPr/>
                    <a:lstStyle/>
                    <a:p>
                      <a:endParaRPr lang="tr-TR"/>
                    </a:p>
                  </a:txBody>
                  <a:tcPr/>
                </a:tc>
                <a:tc>
                  <a:txBody>
                    <a:bodyPr/>
                    <a:lstStyle/>
                    <a:p>
                      <a:pPr marL="38100" marR="38100" algn="l">
                        <a:lnSpc>
                          <a:spcPts val="1600"/>
                        </a:lnSpc>
                        <a:spcAft>
                          <a:spcPts val="0"/>
                        </a:spcAft>
                      </a:pPr>
                      <a:r>
                        <a:rPr lang="tr-TR" sz="1600" dirty="0">
                          <a:effectLst/>
                        </a:rPr>
                        <a:t>Kalabalık ortamdan uzaklaşmak</a:t>
                      </a:r>
                      <a:endParaRPr lang="tr-TR" sz="1600" dirty="0">
                        <a:effectLst/>
                        <a:latin typeface="Calibri"/>
                        <a:ea typeface="Calibri"/>
                        <a:cs typeface="Times New Roman"/>
                      </a:endParaRPr>
                    </a:p>
                  </a:txBody>
                  <a:tcPr marL="13858" marR="34644" marT="6929" marB="6929">
                    <a:lnL w="12700" cap="flat" cmpd="sng" algn="ctr">
                      <a:solidFill>
                        <a:schemeClr val="tx1"/>
                      </a:solidFill>
                      <a:prstDash val="solid"/>
                      <a:round/>
                      <a:headEnd type="none" w="med" len="med"/>
                      <a:tailEnd type="none" w="med" len="med"/>
                    </a:lnL>
                  </a:tcPr>
                </a:tc>
                <a:tc>
                  <a:txBody>
                    <a:bodyPr/>
                    <a:lstStyle/>
                    <a:p>
                      <a:pPr marL="38100" marR="38100" algn="l">
                        <a:lnSpc>
                          <a:spcPts val="1600"/>
                        </a:lnSpc>
                        <a:spcAft>
                          <a:spcPts val="0"/>
                        </a:spcAft>
                      </a:pPr>
                      <a:r>
                        <a:rPr lang="tr-TR" sz="1600" dirty="0">
                          <a:effectLst/>
                        </a:rPr>
                        <a:t>5</a:t>
                      </a:r>
                      <a:endParaRPr lang="tr-TR" sz="1600" dirty="0">
                        <a:effectLst/>
                        <a:latin typeface="Calibri"/>
                        <a:ea typeface="Calibri"/>
                        <a:cs typeface="Times New Roman"/>
                      </a:endParaRPr>
                    </a:p>
                  </a:txBody>
                  <a:tcPr marL="13858" marR="34644" marT="6929" marB="6929" anchor="ctr"/>
                </a:tc>
                <a:tc>
                  <a:txBody>
                    <a:bodyPr/>
                    <a:lstStyle/>
                    <a:p>
                      <a:pPr marL="38100" marR="38100" algn="l">
                        <a:lnSpc>
                          <a:spcPts val="1600"/>
                        </a:lnSpc>
                        <a:spcAft>
                          <a:spcPts val="0"/>
                        </a:spcAft>
                      </a:pPr>
                      <a:r>
                        <a:rPr lang="tr-TR" sz="1600" dirty="0">
                          <a:effectLst/>
                        </a:rPr>
                        <a:t>4.8</a:t>
                      </a:r>
                      <a:endParaRPr lang="tr-TR" sz="1600" dirty="0">
                        <a:effectLst/>
                        <a:latin typeface="Calibri"/>
                        <a:ea typeface="Calibri"/>
                        <a:cs typeface="Times New Roman"/>
                      </a:endParaRPr>
                    </a:p>
                  </a:txBody>
                  <a:tcPr marL="13858" marR="34644" marT="6929" marB="6929"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1"/>
                  </a:ext>
                </a:extLst>
              </a:tr>
              <a:tr h="235881">
                <a:tc vMerge="1">
                  <a:txBody>
                    <a:bodyPr/>
                    <a:lstStyle/>
                    <a:p>
                      <a:endParaRPr lang="tr-TR"/>
                    </a:p>
                  </a:txBody>
                  <a:tcPr/>
                </a:tc>
                <a:tc>
                  <a:txBody>
                    <a:bodyPr/>
                    <a:lstStyle/>
                    <a:p>
                      <a:pPr marL="38100" marR="38100" algn="l">
                        <a:lnSpc>
                          <a:spcPts val="1600"/>
                        </a:lnSpc>
                        <a:spcAft>
                          <a:spcPts val="0"/>
                        </a:spcAft>
                      </a:pPr>
                      <a:r>
                        <a:rPr lang="tr-TR" sz="1600" dirty="0">
                          <a:effectLst/>
                        </a:rPr>
                        <a:t>Tatil-seyahat</a:t>
                      </a:r>
                      <a:endParaRPr lang="tr-TR" sz="1600" dirty="0">
                        <a:effectLst/>
                        <a:latin typeface="Calibri"/>
                        <a:ea typeface="Calibri"/>
                        <a:cs typeface="Times New Roman"/>
                      </a:endParaRPr>
                    </a:p>
                  </a:txBody>
                  <a:tcPr marL="13858" marR="34644" marT="6929" marB="6929">
                    <a:lnL w="12700" cap="flat" cmpd="sng" algn="ctr">
                      <a:solidFill>
                        <a:schemeClr val="tx1"/>
                      </a:solidFill>
                      <a:prstDash val="solid"/>
                      <a:round/>
                      <a:headEnd type="none" w="med" len="med"/>
                      <a:tailEnd type="none" w="med" len="med"/>
                    </a:lnL>
                  </a:tcPr>
                </a:tc>
                <a:tc>
                  <a:txBody>
                    <a:bodyPr/>
                    <a:lstStyle/>
                    <a:p>
                      <a:pPr marL="38100" marR="38100" algn="l">
                        <a:lnSpc>
                          <a:spcPts val="1600"/>
                        </a:lnSpc>
                        <a:spcAft>
                          <a:spcPts val="0"/>
                        </a:spcAft>
                      </a:pPr>
                      <a:r>
                        <a:rPr lang="tr-TR" sz="1600">
                          <a:effectLst/>
                        </a:rPr>
                        <a:t>14</a:t>
                      </a:r>
                      <a:endParaRPr lang="tr-TR" sz="1600">
                        <a:effectLst/>
                        <a:latin typeface="Calibri"/>
                        <a:ea typeface="Calibri"/>
                        <a:cs typeface="Times New Roman"/>
                      </a:endParaRPr>
                    </a:p>
                  </a:txBody>
                  <a:tcPr marL="13858" marR="34644" marT="6929" marB="6929" anchor="ctr"/>
                </a:tc>
                <a:tc>
                  <a:txBody>
                    <a:bodyPr/>
                    <a:lstStyle/>
                    <a:p>
                      <a:pPr marL="38100" marR="38100" algn="l">
                        <a:lnSpc>
                          <a:spcPts val="1600"/>
                        </a:lnSpc>
                        <a:spcAft>
                          <a:spcPts val="0"/>
                        </a:spcAft>
                      </a:pPr>
                      <a:r>
                        <a:rPr lang="tr-TR" sz="1600" b="1" dirty="0">
                          <a:effectLst/>
                        </a:rPr>
                        <a:t>13.5</a:t>
                      </a:r>
                      <a:endParaRPr lang="tr-TR" sz="1600" b="1" dirty="0">
                        <a:effectLst/>
                        <a:latin typeface="Calibri"/>
                        <a:ea typeface="Calibri"/>
                        <a:cs typeface="Times New Roman"/>
                      </a:endParaRPr>
                    </a:p>
                  </a:txBody>
                  <a:tcPr marL="13858" marR="34644" marT="6929" marB="6929"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2"/>
                  </a:ext>
                </a:extLst>
              </a:tr>
              <a:tr h="235881">
                <a:tc vMerge="1">
                  <a:txBody>
                    <a:bodyPr/>
                    <a:lstStyle/>
                    <a:p>
                      <a:endParaRPr lang="tr-TR"/>
                    </a:p>
                  </a:txBody>
                  <a:tcPr/>
                </a:tc>
                <a:tc>
                  <a:txBody>
                    <a:bodyPr/>
                    <a:lstStyle/>
                    <a:p>
                      <a:pPr marL="38100" marR="38100" algn="l">
                        <a:lnSpc>
                          <a:spcPts val="1600"/>
                        </a:lnSpc>
                        <a:spcAft>
                          <a:spcPts val="0"/>
                        </a:spcAft>
                      </a:pPr>
                      <a:r>
                        <a:rPr lang="tr-TR" sz="1600" dirty="0">
                          <a:effectLst/>
                        </a:rPr>
                        <a:t>Alkol</a:t>
                      </a:r>
                      <a:endParaRPr lang="tr-TR" sz="1600" dirty="0">
                        <a:effectLst/>
                        <a:latin typeface="Calibri"/>
                        <a:ea typeface="Calibri"/>
                        <a:cs typeface="Times New Roman"/>
                      </a:endParaRPr>
                    </a:p>
                  </a:txBody>
                  <a:tcPr marL="13858" marR="34644" marT="6929" marB="6929">
                    <a:lnL w="12700" cap="flat" cmpd="sng" algn="ctr">
                      <a:solidFill>
                        <a:schemeClr val="tx1"/>
                      </a:solidFill>
                      <a:prstDash val="solid"/>
                      <a:round/>
                      <a:headEnd type="none" w="med" len="med"/>
                      <a:tailEnd type="none" w="med" len="med"/>
                    </a:lnL>
                  </a:tcPr>
                </a:tc>
                <a:tc>
                  <a:txBody>
                    <a:bodyPr/>
                    <a:lstStyle/>
                    <a:p>
                      <a:pPr marL="38100" marR="38100" algn="l">
                        <a:lnSpc>
                          <a:spcPts val="1600"/>
                        </a:lnSpc>
                        <a:spcAft>
                          <a:spcPts val="0"/>
                        </a:spcAft>
                      </a:pPr>
                      <a:r>
                        <a:rPr lang="tr-TR" sz="1600">
                          <a:effectLst/>
                        </a:rPr>
                        <a:t>4</a:t>
                      </a:r>
                      <a:endParaRPr lang="tr-TR" sz="1600">
                        <a:effectLst/>
                        <a:latin typeface="Calibri"/>
                        <a:ea typeface="Calibri"/>
                        <a:cs typeface="Times New Roman"/>
                      </a:endParaRPr>
                    </a:p>
                  </a:txBody>
                  <a:tcPr marL="13858" marR="34644" marT="6929" marB="6929" anchor="ctr"/>
                </a:tc>
                <a:tc>
                  <a:txBody>
                    <a:bodyPr/>
                    <a:lstStyle/>
                    <a:p>
                      <a:pPr marL="38100" marR="38100" algn="l">
                        <a:lnSpc>
                          <a:spcPts val="1600"/>
                        </a:lnSpc>
                        <a:spcAft>
                          <a:spcPts val="0"/>
                        </a:spcAft>
                      </a:pPr>
                      <a:r>
                        <a:rPr lang="tr-TR" sz="1600" dirty="0">
                          <a:effectLst/>
                        </a:rPr>
                        <a:t>3.8</a:t>
                      </a:r>
                      <a:endParaRPr lang="tr-TR" sz="1600" dirty="0">
                        <a:effectLst/>
                        <a:latin typeface="Calibri"/>
                        <a:ea typeface="Calibri"/>
                        <a:cs typeface="Times New Roman"/>
                      </a:endParaRPr>
                    </a:p>
                  </a:txBody>
                  <a:tcPr marL="13858" marR="34644" marT="6929" marB="6929"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3"/>
                  </a:ext>
                </a:extLst>
              </a:tr>
              <a:tr h="235881">
                <a:tc vMerge="1">
                  <a:txBody>
                    <a:bodyPr/>
                    <a:lstStyle/>
                    <a:p>
                      <a:endParaRPr lang="tr-TR"/>
                    </a:p>
                  </a:txBody>
                  <a:tcPr/>
                </a:tc>
                <a:tc>
                  <a:txBody>
                    <a:bodyPr/>
                    <a:lstStyle/>
                    <a:p>
                      <a:pPr marL="38100" marR="38100" algn="l">
                        <a:lnSpc>
                          <a:spcPts val="1600"/>
                        </a:lnSpc>
                        <a:spcAft>
                          <a:spcPts val="0"/>
                        </a:spcAft>
                      </a:pPr>
                      <a:r>
                        <a:rPr lang="tr-TR" sz="1600" dirty="0">
                          <a:effectLst/>
                        </a:rPr>
                        <a:t>Kişisel Bakım</a:t>
                      </a:r>
                      <a:endParaRPr lang="tr-TR" sz="1600" dirty="0">
                        <a:effectLst/>
                        <a:latin typeface="Calibri"/>
                        <a:ea typeface="Calibri"/>
                        <a:cs typeface="Times New Roman"/>
                      </a:endParaRPr>
                    </a:p>
                  </a:txBody>
                  <a:tcPr marL="13858" marR="34644" marT="6929" marB="6929">
                    <a:lnL w="12700" cap="flat" cmpd="sng" algn="ctr">
                      <a:solidFill>
                        <a:schemeClr val="tx1"/>
                      </a:solidFill>
                      <a:prstDash val="solid"/>
                      <a:round/>
                      <a:headEnd type="none" w="med" len="med"/>
                      <a:tailEnd type="none" w="med" len="med"/>
                    </a:lnL>
                  </a:tcPr>
                </a:tc>
                <a:tc>
                  <a:txBody>
                    <a:bodyPr/>
                    <a:lstStyle/>
                    <a:p>
                      <a:pPr marL="38100" marR="38100" algn="l">
                        <a:lnSpc>
                          <a:spcPts val="1600"/>
                        </a:lnSpc>
                        <a:spcAft>
                          <a:spcPts val="0"/>
                        </a:spcAft>
                      </a:pPr>
                      <a:r>
                        <a:rPr lang="tr-TR" sz="1600" dirty="0">
                          <a:effectLst/>
                        </a:rPr>
                        <a:t>3</a:t>
                      </a:r>
                      <a:endParaRPr lang="tr-TR" sz="1600" dirty="0">
                        <a:effectLst/>
                        <a:latin typeface="Calibri"/>
                        <a:ea typeface="Calibri"/>
                        <a:cs typeface="Times New Roman"/>
                      </a:endParaRPr>
                    </a:p>
                  </a:txBody>
                  <a:tcPr marL="13858" marR="34644" marT="6929" marB="6929" anchor="ctr"/>
                </a:tc>
                <a:tc>
                  <a:txBody>
                    <a:bodyPr/>
                    <a:lstStyle/>
                    <a:p>
                      <a:pPr marL="38100" marR="38100" algn="l">
                        <a:lnSpc>
                          <a:spcPts val="1600"/>
                        </a:lnSpc>
                        <a:spcAft>
                          <a:spcPts val="0"/>
                        </a:spcAft>
                      </a:pPr>
                      <a:r>
                        <a:rPr lang="tr-TR" sz="1600" dirty="0">
                          <a:effectLst/>
                        </a:rPr>
                        <a:t>2.9</a:t>
                      </a:r>
                      <a:endParaRPr lang="tr-TR" sz="1600" dirty="0">
                        <a:effectLst/>
                        <a:latin typeface="Calibri"/>
                        <a:ea typeface="Calibri"/>
                        <a:cs typeface="Times New Roman"/>
                      </a:endParaRPr>
                    </a:p>
                  </a:txBody>
                  <a:tcPr marL="13858" marR="34644" marT="6929" marB="6929"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4"/>
                  </a:ext>
                </a:extLst>
              </a:tr>
              <a:tr h="235881">
                <a:tc vMerge="1">
                  <a:txBody>
                    <a:bodyPr/>
                    <a:lstStyle/>
                    <a:p>
                      <a:endParaRPr lang="tr-TR"/>
                    </a:p>
                  </a:txBody>
                  <a:tcPr/>
                </a:tc>
                <a:tc>
                  <a:txBody>
                    <a:bodyPr/>
                    <a:lstStyle/>
                    <a:p>
                      <a:pPr marL="38100" marR="38100" algn="l">
                        <a:lnSpc>
                          <a:spcPts val="1600"/>
                        </a:lnSpc>
                        <a:spcAft>
                          <a:spcPts val="0"/>
                        </a:spcAft>
                      </a:pPr>
                      <a:r>
                        <a:rPr lang="tr-TR" sz="1600" dirty="0">
                          <a:effectLst/>
                        </a:rPr>
                        <a:t>Bir şey yapmıyorum</a:t>
                      </a:r>
                      <a:endParaRPr lang="tr-TR" sz="1600" dirty="0">
                        <a:effectLst/>
                        <a:latin typeface="Calibri"/>
                        <a:ea typeface="Calibri"/>
                        <a:cs typeface="Times New Roman"/>
                      </a:endParaRPr>
                    </a:p>
                  </a:txBody>
                  <a:tcPr marL="13858" marR="34644" marT="6929" marB="6929">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38100" marR="38100" algn="l">
                        <a:lnSpc>
                          <a:spcPts val="1600"/>
                        </a:lnSpc>
                        <a:spcAft>
                          <a:spcPts val="0"/>
                        </a:spcAft>
                      </a:pPr>
                      <a:r>
                        <a:rPr lang="tr-TR" sz="1600">
                          <a:effectLst/>
                        </a:rPr>
                        <a:t>9</a:t>
                      </a:r>
                      <a:endParaRPr lang="tr-TR" sz="1600">
                        <a:effectLst/>
                        <a:latin typeface="Calibri"/>
                        <a:ea typeface="Calibri"/>
                        <a:cs typeface="Times New Roman"/>
                      </a:endParaRPr>
                    </a:p>
                  </a:txBody>
                  <a:tcPr marL="13858" marR="34644" marT="6929" marB="6929" anchor="ctr">
                    <a:lnB w="12700" cap="flat" cmpd="sng" algn="ctr">
                      <a:solidFill>
                        <a:schemeClr val="tx1"/>
                      </a:solidFill>
                      <a:prstDash val="solid"/>
                      <a:round/>
                      <a:headEnd type="none" w="med" len="med"/>
                      <a:tailEnd type="none" w="med" len="med"/>
                    </a:lnB>
                  </a:tcPr>
                </a:tc>
                <a:tc>
                  <a:txBody>
                    <a:bodyPr/>
                    <a:lstStyle/>
                    <a:p>
                      <a:pPr marL="38100" marR="38100" algn="l">
                        <a:lnSpc>
                          <a:spcPts val="1600"/>
                        </a:lnSpc>
                        <a:spcAft>
                          <a:spcPts val="0"/>
                        </a:spcAft>
                      </a:pPr>
                      <a:r>
                        <a:rPr lang="tr-TR" sz="1600" dirty="0">
                          <a:effectLst/>
                        </a:rPr>
                        <a:t>8.7</a:t>
                      </a:r>
                      <a:endParaRPr lang="tr-TR" sz="1600" dirty="0">
                        <a:effectLst/>
                        <a:latin typeface="Calibri"/>
                        <a:ea typeface="Calibri"/>
                        <a:cs typeface="Times New Roman"/>
                      </a:endParaRPr>
                    </a:p>
                  </a:txBody>
                  <a:tcPr marL="13858" marR="34644" marT="6929" marB="6929"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674763793"/>
      </p:ext>
    </p:extLst>
  </p:cSld>
  <p:clrMapOvr>
    <a:masterClrMapping/>
  </p:clrMapOvr>
  <p:transition spd="slow">
    <p:comb/>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o 1">
            <a:extLst>
              <a:ext uri="{FF2B5EF4-FFF2-40B4-BE49-F238E27FC236}">
                <a16:creationId xmlns:a16="http://schemas.microsoft.com/office/drawing/2014/main" id="{7DEABC06-8058-D5FC-2A64-EDE651313BAB}"/>
              </a:ext>
            </a:extLst>
          </p:cNvPr>
          <p:cNvGraphicFramePr>
            <a:graphicFrameLocks noGrp="1"/>
          </p:cNvGraphicFramePr>
          <p:nvPr>
            <p:extLst>
              <p:ext uri="{D42A27DB-BD31-4B8C-83A1-F6EECF244321}">
                <p14:modId xmlns:p14="http://schemas.microsoft.com/office/powerpoint/2010/main" val="3872782412"/>
              </p:ext>
            </p:extLst>
          </p:nvPr>
        </p:nvGraphicFramePr>
        <p:xfrm>
          <a:off x="801858" y="703385"/>
          <a:ext cx="10424159" cy="5938913"/>
        </p:xfrm>
        <a:graphic>
          <a:graphicData uri="http://schemas.openxmlformats.org/drawingml/2006/table">
            <a:tbl>
              <a:tblPr firstRow="1" firstCol="1" bandRow="1">
                <a:tableStyleId>{5C22544A-7EE6-4342-B048-85BDC9FD1C3A}</a:tableStyleId>
              </a:tblPr>
              <a:tblGrid>
                <a:gridCol w="5314426">
                  <a:extLst>
                    <a:ext uri="{9D8B030D-6E8A-4147-A177-3AD203B41FA5}">
                      <a16:colId xmlns:a16="http://schemas.microsoft.com/office/drawing/2014/main" val="2725828563"/>
                    </a:ext>
                  </a:extLst>
                </a:gridCol>
                <a:gridCol w="2977364">
                  <a:extLst>
                    <a:ext uri="{9D8B030D-6E8A-4147-A177-3AD203B41FA5}">
                      <a16:colId xmlns:a16="http://schemas.microsoft.com/office/drawing/2014/main" val="1963262737"/>
                    </a:ext>
                  </a:extLst>
                </a:gridCol>
                <a:gridCol w="1003695">
                  <a:extLst>
                    <a:ext uri="{9D8B030D-6E8A-4147-A177-3AD203B41FA5}">
                      <a16:colId xmlns:a16="http://schemas.microsoft.com/office/drawing/2014/main" val="279741141"/>
                    </a:ext>
                  </a:extLst>
                </a:gridCol>
                <a:gridCol w="1128674">
                  <a:extLst>
                    <a:ext uri="{9D8B030D-6E8A-4147-A177-3AD203B41FA5}">
                      <a16:colId xmlns:a16="http://schemas.microsoft.com/office/drawing/2014/main" val="2267183927"/>
                    </a:ext>
                  </a:extLst>
                </a:gridCol>
              </a:tblGrid>
              <a:tr h="396722">
                <a:tc gridSpan="2">
                  <a:txBody>
                    <a:bodyPr/>
                    <a:lstStyle/>
                    <a:p>
                      <a:pPr marL="38100" marR="38100" algn="l">
                        <a:lnSpc>
                          <a:spcPts val="1600"/>
                        </a:lnSpc>
                        <a:spcAft>
                          <a:spcPts val="1000"/>
                        </a:spcAft>
                      </a:pPr>
                      <a:endParaRPr lang="tr-TR" sz="2400" dirty="0">
                        <a:effectLst/>
                      </a:endParaRPr>
                    </a:p>
                    <a:p>
                      <a:pPr marL="38100" marR="38100" algn="l">
                        <a:lnSpc>
                          <a:spcPts val="1600"/>
                        </a:lnSpc>
                        <a:spcAft>
                          <a:spcPts val="1000"/>
                        </a:spcAft>
                      </a:pPr>
                      <a:r>
                        <a:rPr lang="tr-TR" sz="2400" dirty="0">
                          <a:effectLst/>
                        </a:rPr>
                        <a:t>Değişkenler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074" marR="9074" marT="9074" marB="9074"/>
                </a:tc>
                <a:tc hMerge="1">
                  <a:txBody>
                    <a:bodyPr/>
                    <a:lstStyle/>
                    <a:p>
                      <a:endParaRPr lang="tr-TR"/>
                    </a:p>
                  </a:txBody>
                  <a:tcPr/>
                </a:tc>
                <a:tc>
                  <a:txBody>
                    <a:bodyPr/>
                    <a:lstStyle/>
                    <a:p>
                      <a:pPr marL="38100" marR="38100" algn="l">
                        <a:lnSpc>
                          <a:spcPts val="1600"/>
                        </a:lnSpc>
                        <a:spcAft>
                          <a:spcPts val="1000"/>
                        </a:spcAft>
                      </a:pPr>
                      <a:r>
                        <a:rPr lang="tr-TR" sz="1600">
                          <a:effectLst/>
                        </a:rPr>
                        <a:t>n</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lnB w="12700" cap="flat" cmpd="sng" algn="ctr">
                      <a:solidFill>
                        <a:schemeClr val="tx1"/>
                      </a:solidFill>
                      <a:prstDash val="solid"/>
                      <a:round/>
                      <a:headEnd type="none" w="med" len="med"/>
                      <a:tailEnd type="none" w="med" len="med"/>
                    </a:lnB>
                  </a:tcPr>
                </a:tc>
                <a:tc>
                  <a:txBody>
                    <a:bodyPr/>
                    <a:lstStyle/>
                    <a:p>
                      <a:pPr marL="38100" marR="38100" algn="l">
                        <a:lnSpc>
                          <a:spcPts val="1600"/>
                        </a:lnSpc>
                        <a:spcAft>
                          <a:spcPts val="1000"/>
                        </a:spcAft>
                      </a:pPr>
                      <a:r>
                        <a:rPr lang="tr-TR" sz="1600">
                          <a:effectLst/>
                        </a:rPr>
                        <a:t>%</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1203869"/>
                  </a:ext>
                </a:extLst>
              </a:tr>
              <a:tr h="239762">
                <a:tc rowSpan="2">
                  <a:txBody>
                    <a:bodyPr/>
                    <a:lstStyle/>
                    <a:p>
                      <a:pPr algn="l">
                        <a:lnSpc>
                          <a:spcPct val="115000"/>
                        </a:lnSpc>
                        <a:spcAft>
                          <a:spcPts val="1000"/>
                        </a:spcAft>
                      </a:pPr>
                      <a:r>
                        <a:rPr lang="tr-TR" sz="1600" dirty="0">
                          <a:effectLst/>
                        </a:rPr>
                        <a:t>Hastalığın iş yaşamını etkileme durumu</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74" marR="9074" marT="9074" marB="9074">
                    <a:lnR w="12700" cap="flat" cmpd="sng" algn="ctr">
                      <a:solidFill>
                        <a:schemeClr val="tx1"/>
                      </a:solidFill>
                      <a:prstDash val="solid"/>
                      <a:round/>
                      <a:headEnd type="none" w="med" len="med"/>
                      <a:tailEnd type="none" w="med" len="med"/>
                    </a:lnR>
                  </a:tcPr>
                </a:tc>
                <a:tc>
                  <a:txBody>
                    <a:bodyPr/>
                    <a:lstStyle/>
                    <a:p>
                      <a:pPr marL="38100" marR="38100" algn="l">
                        <a:lnSpc>
                          <a:spcPts val="1600"/>
                        </a:lnSpc>
                        <a:spcAft>
                          <a:spcPts val="1000"/>
                        </a:spcAft>
                      </a:pPr>
                      <a:r>
                        <a:rPr lang="tr-TR" sz="1600" dirty="0">
                          <a:effectLst/>
                        </a:rPr>
                        <a:t>Evet etkiledi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38100" marR="38100" algn="l">
                        <a:lnSpc>
                          <a:spcPts val="1600"/>
                        </a:lnSpc>
                        <a:spcAft>
                          <a:spcPts val="1000"/>
                        </a:spcAft>
                      </a:pPr>
                      <a:r>
                        <a:rPr lang="tr-TR" sz="1600">
                          <a:effectLst/>
                        </a:rPr>
                        <a:t>56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lnT w="12700" cap="flat" cmpd="sng" algn="ctr">
                      <a:solidFill>
                        <a:schemeClr val="tx1"/>
                      </a:solidFill>
                      <a:prstDash val="solid"/>
                      <a:round/>
                      <a:headEnd type="none" w="med" len="med"/>
                      <a:tailEnd type="none" w="med" len="med"/>
                    </a:lnT>
                  </a:tcPr>
                </a:tc>
                <a:tc>
                  <a:txBody>
                    <a:bodyPr/>
                    <a:lstStyle/>
                    <a:p>
                      <a:pPr marL="38100" marR="38100" algn="l">
                        <a:lnSpc>
                          <a:spcPts val="1600"/>
                        </a:lnSpc>
                        <a:spcAft>
                          <a:spcPts val="1000"/>
                        </a:spcAft>
                      </a:pPr>
                      <a:r>
                        <a:rPr lang="tr-TR" sz="1600" b="1" dirty="0">
                          <a:effectLst/>
                        </a:rPr>
                        <a:t>53.8</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55192333"/>
                  </a:ext>
                </a:extLst>
              </a:tr>
              <a:tr h="239762">
                <a:tc vMerge="1">
                  <a:txBody>
                    <a:bodyPr/>
                    <a:lstStyle/>
                    <a:p>
                      <a:endParaRPr lang="tr-TR"/>
                    </a:p>
                  </a:txBody>
                  <a:tcPr/>
                </a:tc>
                <a:tc>
                  <a:txBody>
                    <a:bodyPr/>
                    <a:lstStyle/>
                    <a:p>
                      <a:pPr marL="38100" marR="38100" algn="l">
                        <a:lnSpc>
                          <a:spcPts val="1600"/>
                        </a:lnSpc>
                        <a:spcAft>
                          <a:spcPts val="1000"/>
                        </a:spcAft>
                      </a:pPr>
                      <a:r>
                        <a:rPr lang="tr-TR" sz="1600" dirty="0">
                          <a:effectLst/>
                        </a:rPr>
                        <a:t>Hayır etkilemedi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38100" marR="38100" algn="l">
                        <a:lnSpc>
                          <a:spcPts val="1600"/>
                        </a:lnSpc>
                        <a:spcAft>
                          <a:spcPts val="1000"/>
                        </a:spcAft>
                      </a:pPr>
                      <a:r>
                        <a:rPr lang="tr-TR" sz="1600" dirty="0">
                          <a:effectLst/>
                        </a:rPr>
                        <a:t>48</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lnB w="12700" cap="flat" cmpd="sng" algn="ctr">
                      <a:solidFill>
                        <a:schemeClr val="tx1"/>
                      </a:solidFill>
                      <a:prstDash val="solid"/>
                      <a:round/>
                      <a:headEnd type="none" w="med" len="med"/>
                      <a:tailEnd type="none" w="med" len="med"/>
                    </a:lnB>
                  </a:tcPr>
                </a:tc>
                <a:tc>
                  <a:txBody>
                    <a:bodyPr/>
                    <a:lstStyle/>
                    <a:p>
                      <a:pPr marL="38100" marR="38100" algn="l">
                        <a:lnSpc>
                          <a:spcPts val="1600"/>
                        </a:lnSpc>
                        <a:spcAft>
                          <a:spcPts val="1000"/>
                        </a:spcAft>
                      </a:pPr>
                      <a:r>
                        <a:rPr lang="tr-TR" sz="1600" dirty="0">
                          <a:effectLst/>
                        </a:rPr>
                        <a:t>46.2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3692920"/>
                  </a:ext>
                </a:extLst>
              </a:tr>
              <a:tr h="239762">
                <a:tc rowSpan="2">
                  <a:txBody>
                    <a:bodyPr/>
                    <a:lstStyle/>
                    <a:p>
                      <a:pPr algn="l">
                        <a:lnSpc>
                          <a:spcPct val="115000"/>
                        </a:lnSpc>
                        <a:spcAft>
                          <a:spcPts val="1000"/>
                        </a:spcAft>
                      </a:pPr>
                      <a:r>
                        <a:rPr lang="tr-TR" sz="1600" dirty="0">
                          <a:effectLst/>
                        </a:rPr>
                        <a:t>Hastalığın aile yaşamını etkileme durumu</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74" marR="9074" marT="9074" marB="9074">
                    <a:lnR w="12700" cap="flat" cmpd="sng" algn="ctr">
                      <a:solidFill>
                        <a:schemeClr val="tx1"/>
                      </a:solidFill>
                      <a:prstDash val="solid"/>
                      <a:round/>
                      <a:headEnd type="none" w="med" len="med"/>
                      <a:tailEnd type="none" w="med" len="med"/>
                    </a:lnR>
                  </a:tcPr>
                </a:tc>
                <a:tc>
                  <a:txBody>
                    <a:bodyPr/>
                    <a:lstStyle/>
                    <a:p>
                      <a:pPr marL="38100" marR="38100" algn="l">
                        <a:lnSpc>
                          <a:spcPts val="1600"/>
                        </a:lnSpc>
                        <a:spcAft>
                          <a:spcPts val="1000"/>
                        </a:spcAft>
                      </a:pPr>
                      <a:r>
                        <a:rPr lang="tr-TR" sz="1600" dirty="0">
                          <a:effectLst/>
                        </a:rPr>
                        <a:t>Evet etkiledi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38100" marR="38100" algn="l">
                        <a:lnSpc>
                          <a:spcPts val="1600"/>
                        </a:lnSpc>
                        <a:spcAft>
                          <a:spcPts val="1000"/>
                        </a:spcAft>
                      </a:pPr>
                      <a:r>
                        <a:rPr lang="tr-TR" sz="1600">
                          <a:effectLst/>
                        </a:rPr>
                        <a:t>56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lnT w="12700" cap="flat" cmpd="sng" algn="ctr">
                      <a:solidFill>
                        <a:schemeClr val="tx1"/>
                      </a:solidFill>
                      <a:prstDash val="solid"/>
                      <a:round/>
                      <a:headEnd type="none" w="med" len="med"/>
                      <a:tailEnd type="none" w="med" len="med"/>
                    </a:lnT>
                  </a:tcPr>
                </a:tc>
                <a:tc>
                  <a:txBody>
                    <a:bodyPr/>
                    <a:lstStyle/>
                    <a:p>
                      <a:pPr marL="38100" marR="38100" algn="l">
                        <a:lnSpc>
                          <a:spcPts val="1600"/>
                        </a:lnSpc>
                        <a:spcAft>
                          <a:spcPts val="1000"/>
                        </a:spcAft>
                      </a:pPr>
                      <a:r>
                        <a:rPr lang="tr-TR" sz="1600" b="1" dirty="0">
                          <a:effectLst/>
                        </a:rPr>
                        <a:t>53.8</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93397891"/>
                  </a:ext>
                </a:extLst>
              </a:tr>
              <a:tr h="239762">
                <a:tc vMerge="1">
                  <a:txBody>
                    <a:bodyPr/>
                    <a:lstStyle/>
                    <a:p>
                      <a:endParaRPr lang="tr-TR"/>
                    </a:p>
                  </a:txBody>
                  <a:tcPr/>
                </a:tc>
                <a:tc>
                  <a:txBody>
                    <a:bodyPr/>
                    <a:lstStyle/>
                    <a:p>
                      <a:pPr marL="38100" marR="38100" algn="l">
                        <a:lnSpc>
                          <a:spcPts val="1600"/>
                        </a:lnSpc>
                        <a:spcAft>
                          <a:spcPts val="1000"/>
                        </a:spcAft>
                      </a:pPr>
                      <a:r>
                        <a:rPr lang="tr-TR" sz="1600" dirty="0">
                          <a:effectLst/>
                        </a:rPr>
                        <a:t>Hayır etkilemedi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38100" marR="38100" algn="l">
                        <a:lnSpc>
                          <a:spcPts val="1600"/>
                        </a:lnSpc>
                        <a:spcAft>
                          <a:spcPts val="1000"/>
                        </a:spcAft>
                      </a:pPr>
                      <a:r>
                        <a:rPr lang="tr-TR" sz="1600" dirty="0">
                          <a:effectLst/>
                        </a:rPr>
                        <a:t>48</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lnB w="12700" cap="flat" cmpd="sng" algn="ctr">
                      <a:solidFill>
                        <a:schemeClr val="tx1"/>
                      </a:solidFill>
                      <a:prstDash val="solid"/>
                      <a:round/>
                      <a:headEnd type="none" w="med" len="med"/>
                      <a:tailEnd type="none" w="med" len="med"/>
                    </a:lnB>
                  </a:tcPr>
                </a:tc>
                <a:tc>
                  <a:txBody>
                    <a:bodyPr/>
                    <a:lstStyle/>
                    <a:p>
                      <a:pPr marL="38100" marR="38100" algn="l">
                        <a:lnSpc>
                          <a:spcPts val="1600"/>
                        </a:lnSpc>
                        <a:spcAft>
                          <a:spcPts val="1000"/>
                        </a:spcAft>
                      </a:pPr>
                      <a:r>
                        <a:rPr lang="tr-TR" sz="1600" dirty="0">
                          <a:effectLst/>
                        </a:rPr>
                        <a:t>46.2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4770435"/>
                  </a:ext>
                </a:extLst>
              </a:tr>
              <a:tr h="239762">
                <a:tc rowSpan="2">
                  <a:txBody>
                    <a:bodyPr/>
                    <a:lstStyle/>
                    <a:p>
                      <a:pPr algn="l">
                        <a:lnSpc>
                          <a:spcPct val="115000"/>
                        </a:lnSpc>
                        <a:spcAft>
                          <a:spcPts val="1000"/>
                        </a:spcAft>
                      </a:pPr>
                      <a:r>
                        <a:rPr lang="tr-TR" sz="1600" dirty="0">
                          <a:effectLst/>
                        </a:rPr>
                        <a:t>Sedef artriti varlığı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74" marR="9074" marT="9074" marB="9074">
                    <a:lnR w="12700" cap="flat" cmpd="sng" algn="ctr">
                      <a:solidFill>
                        <a:schemeClr val="tx1"/>
                      </a:solidFill>
                      <a:prstDash val="solid"/>
                      <a:round/>
                      <a:headEnd type="none" w="med" len="med"/>
                      <a:tailEnd type="none" w="med" len="med"/>
                    </a:lnR>
                  </a:tcPr>
                </a:tc>
                <a:tc>
                  <a:txBody>
                    <a:bodyPr/>
                    <a:lstStyle/>
                    <a:p>
                      <a:pPr marL="38100" marR="38100" algn="l">
                        <a:lnSpc>
                          <a:spcPts val="1600"/>
                        </a:lnSpc>
                        <a:spcAft>
                          <a:spcPts val="1000"/>
                        </a:spcAft>
                      </a:pPr>
                      <a:r>
                        <a:rPr lang="tr-TR" sz="1600" dirty="0">
                          <a:effectLst/>
                        </a:rPr>
                        <a:t>Var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38100" marR="38100" algn="l">
                        <a:lnSpc>
                          <a:spcPts val="1600"/>
                        </a:lnSpc>
                        <a:spcAft>
                          <a:spcPts val="1000"/>
                        </a:spcAft>
                      </a:pPr>
                      <a:r>
                        <a:rPr lang="tr-TR" sz="1600">
                          <a:effectLst/>
                        </a:rPr>
                        <a:t>49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lnT w="12700" cap="flat" cmpd="sng" algn="ctr">
                      <a:solidFill>
                        <a:schemeClr val="tx1"/>
                      </a:solidFill>
                      <a:prstDash val="solid"/>
                      <a:round/>
                      <a:headEnd type="none" w="med" len="med"/>
                      <a:tailEnd type="none" w="med" len="med"/>
                    </a:lnT>
                  </a:tcPr>
                </a:tc>
                <a:tc>
                  <a:txBody>
                    <a:bodyPr/>
                    <a:lstStyle/>
                    <a:p>
                      <a:pPr marL="38100" marR="38100" algn="l">
                        <a:lnSpc>
                          <a:spcPts val="1600"/>
                        </a:lnSpc>
                        <a:spcAft>
                          <a:spcPts val="1000"/>
                        </a:spcAft>
                      </a:pPr>
                      <a:r>
                        <a:rPr lang="tr-TR" sz="1600">
                          <a:effectLst/>
                        </a:rPr>
                        <a:t>47.1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28851050"/>
                  </a:ext>
                </a:extLst>
              </a:tr>
              <a:tr h="239762">
                <a:tc vMerge="1">
                  <a:txBody>
                    <a:bodyPr/>
                    <a:lstStyle/>
                    <a:p>
                      <a:endParaRPr lang="tr-TR"/>
                    </a:p>
                  </a:txBody>
                  <a:tcPr/>
                </a:tc>
                <a:tc>
                  <a:txBody>
                    <a:bodyPr/>
                    <a:lstStyle/>
                    <a:p>
                      <a:pPr marL="38100" marR="38100" algn="l">
                        <a:lnSpc>
                          <a:spcPts val="1600"/>
                        </a:lnSpc>
                        <a:spcAft>
                          <a:spcPts val="1000"/>
                        </a:spcAft>
                      </a:pPr>
                      <a:r>
                        <a:rPr lang="tr-TR" sz="1600" dirty="0">
                          <a:effectLst/>
                        </a:rPr>
                        <a:t>Yok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38100" marR="38100" algn="l">
                        <a:lnSpc>
                          <a:spcPts val="1600"/>
                        </a:lnSpc>
                        <a:spcAft>
                          <a:spcPts val="1000"/>
                        </a:spcAft>
                      </a:pPr>
                      <a:r>
                        <a:rPr lang="tr-TR" sz="1600" dirty="0">
                          <a:effectLst/>
                        </a:rPr>
                        <a:t>55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lnB w="12700" cap="flat" cmpd="sng" algn="ctr">
                      <a:solidFill>
                        <a:schemeClr val="tx1"/>
                      </a:solidFill>
                      <a:prstDash val="solid"/>
                      <a:round/>
                      <a:headEnd type="none" w="med" len="med"/>
                      <a:tailEnd type="none" w="med" len="med"/>
                    </a:lnB>
                  </a:tcPr>
                </a:tc>
                <a:tc>
                  <a:txBody>
                    <a:bodyPr/>
                    <a:lstStyle/>
                    <a:p>
                      <a:pPr marL="38100" marR="38100" algn="l">
                        <a:lnSpc>
                          <a:spcPts val="1600"/>
                        </a:lnSpc>
                        <a:spcAft>
                          <a:spcPts val="1000"/>
                        </a:spcAft>
                      </a:pPr>
                      <a:r>
                        <a:rPr lang="tr-TR" sz="1600" dirty="0">
                          <a:effectLst/>
                        </a:rPr>
                        <a:t>52.9</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7007112"/>
                  </a:ext>
                </a:extLst>
              </a:tr>
              <a:tr h="239762">
                <a:tc rowSpan="2">
                  <a:txBody>
                    <a:bodyPr/>
                    <a:lstStyle/>
                    <a:p>
                      <a:pPr algn="l">
                        <a:lnSpc>
                          <a:spcPct val="115000"/>
                        </a:lnSpc>
                        <a:spcAft>
                          <a:spcPts val="1000"/>
                        </a:spcAft>
                      </a:pPr>
                      <a:r>
                        <a:rPr lang="tr-TR" sz="1600" dirty="0">
                          <a:effectLst/>
                        </a:rPr>
                        <a:t>Sedef artriti tedavi türü</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74" marR="9074" marT="9074" marB="9074">
                    <a:lnR w="12700" cap="flat" cmpd="sng" algn="ctr">
                      <a:solidFill>
                        <a:schemeClr val="tx1"/>
                      </a:solidFill>
                      <a:prstDash val="solid"/>
                      <a:round/>
                      <a:headEnd type="none" w="med" len="med"/>
                      <a:tailEnd type="none" w="med" len="med"/>
                    </a:lnR>
                  </a:tcPr>
                </a:tc>
                <a:tc>
                  <a:txBody>
                    <a:bodyPr/>
                    <a:lstStyle/>
                    <a:p>
                      <a:pPr marL="38100" marR="38100" algn="l">
                        <a:lnSpc>
                          <a:spcPts val="1600"/>
                        </a:lnSpc>
                        <a:spcAft>
                          <a:spcPts val="1000"/>
                        </a:spcAft>
                      </a:pPr>
                      <a:r>
                        <a:rPr lang="tr-TR" sz="1600" dirty="0">
                          <a:effectLst/>
                        </a:rPr>
                        <a:t>İlaç</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38100" marR="38100" algn="l">
                        <a:lnSpc>
                          <a:spcPts val="1600"/>
                        </a:lnSpc>
                        <a:spcAft>
                          <a:spcPts val="1000"/>
                        </a:spcAft>
                      </a:pPr>
                      <a:r>
                        <a:rPr lang="tr-TR" sz="1600" dirty="0">
                          <a:effectLst/>
                        </a:rPr>
                        <a:t>94</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lnT w="12700" cap="flat" cmpd="sng" algn="ctr">
                      <a:solidFill>
                        <a:schemeClr val="tx1"/>
                      </a:solidFill>
                      <a:prstDash val="solid"/>
                      <a:round/>
                      <a:headEnd type="none" w="med" len="med"/>
                      <a:tailEnd type="none" w="med" len="med"/>
                    </a:lnT>
                  </a:tcPr>
                </a:tc>
                <a:tc>
                  <a:txBody>
                    <a:bodyPr/>
                    <a:lstStyle/>
                    <a:p>
                      <a:pPr marL="38100" marR="38100" algn="l">
                        <a:lnSpc>
                          <a:spcPts val="1600"/>
                        </a:lnSpc>
                        <a:spcAft>
                          <a:spcPts val="1000"/>
                        </a:spcAft>
                      </a:pPr>
                      <a:r>
                        <a:rPr lang="tr-TR" sz="1600" b="1" dirty="0">
                          <a:effectLst/>
                        </a:rPr>
                        <a:t>90.4</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86630177"/>
                  </a:ext>
                </a:extLst>
              </a:tr>
              <a:tr h="239762">
                <a:tc vMerge="1">
                  <a:txBody>
                    <a:bodyPr/>
                    <a:lstStyle/>
                    <a:p>
                      <a:endParaRPr lang="tr-TR"/>
                    </a:p>
                  </a:txBody>
                  <a:tcPr/>
                </a:tc>
                <a:tc>
                  <a:txBody>
                    <a:bodyPr/>
                    <a:lstStyle/>
                    <a:p>
                      <a:pPr marL="38100" marR="38100" algn="l">
                        <a:lnSpc>
                          <a:spcPts val="1600"/>
                        </a:lnSpc>
                        <a:spcAft>
                          <a:spcPts val="1000"/>
                        </a:spcAft>
                      </a:pPr>
                      <a:r>
                        <a:rPr lang="tr-TR" sz="1600" dirty="0">
                          <a:effectLst/>
                        </a:rPr>
                        <a:t>Işık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38100" marR="38100" algn="l">
                        <a:lnSpc>
                          <a:spcPts val="1600"/>
                        </a:lnSpc>
                        <a:spcAft>
                          <a:spcPts val="1000"/>
                        </a:spcAft>
                      </a:pPr>
                      <a:r>
                        <a:rPr lang="tr-TR" sz="1600" dirty="0">
                          <a:effectLst/>
                        </a:rPr>
                        <a:t>10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lnB w="12700" cap="flat" cmpd="sng" algn="ctr">
                      <a:solidFill>
                        <a:schemeClr val="tx1"/>
                      </a:solidFill>
                      <a:prstDash val="solid"/>
                      <a:round/>
                      <a:headEnd type="none" w="med" len="med"/>
                      <a:tailEnd type="none" w="med" len="med"/>
                    </a:lnB>
                  </a:tcPr>
                </a:tc>
                <a:tc>
                  <a:txBody>
                    <a:bodyPr/>
                    <a:lstStyle/>
                    <a:p>
                      <a:pPr marL="38100" marR="38100" algn="l">
                        <a:lnSpc>
                          <a:spcPts val="1600"/>
                        </a:lnSpc>
                        <a:spcAft>
                          <a:spcPts val="1000"/>
                        </a:spcAft>
                      </a:pPr>
                      <a:r>
                        <a:rPr lang="tr-TR" sz="1600" dirty="0">
                          <a:effectLst/>
                        </a:rPr>
                        <a:t>9.6</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9172957"/>
                  </a:ext>
                </a:extLst>
              </a:tr>
              <a:tr h="239762">
                <a:tc rowSpan="2">
                  <a:txBody>
                    <a:bodyPr/>
                    <a:lstStyle/>
                    <a:p>
                      <a:pPr algn="l">
                        <a:lnSpc>
                          <a:spcPct val="115000"/>
                        </a:lnSpc>
                        <a:spcAft>
                          <a:spcPts val="1000"/>
                        </a:spcAft>
                      </a:pPr>
                      <a:r>
                        <a:rPr lang="tr-TR" sz="1600" dirty="0">
                          <a:effectLst/>
                        </a:rPr>
                        <a:t>Sigara kullanma</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74" marR="9074" marT="9074" marB="9074">
                    <a:lnR w="12700" cap="flat" cmpd="sng" algn="ctr">
                      <a:solidFill>
                        <a:schemeClr val="tx1"/>
                      </a:solidFill>
                      <a:prstDash val="solid"/>
                      <a:round/>
                      <a:headEnd type="none" w="med" len="med"/>
                      <a:tailEnd type="none" w="med" len="med"/>
                    </a:lnR>
                  </a:tcPr>
                </a:tc>
                <a:tc>
                  <a:txBody>
                    <a:bodyPr/>
                    <a:lstStyle/>
                    <a:p>
                      <a:pPr marL="38100" marR="38100" algn="l">
                        <a:lnSpc>
                          <a:spcPts val="1600"/>
                        </a:lnSpc>
                        <a:spcAft>
                          <a:spcPts val="1000"/>
                        </a:spcAft>
                      </a:pPr>
                      <a:r>
                        <a:rPr lang="tr-TR" sz="1600" dirty="0">
                          <a:effectLst/>
                        </a:rPr>
                        <a:t>Evet</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38100" marR="38100" algn="l">
                        <a:lnSpc>
                          <a:spcPts val="1600"/>
                        </a:lnSpc>
                        <a:spcAft>
                          <a:spcPts val="1000"/>
                        </a:spcAft>
                      </a:pPr>
                      <a:r>
                        <a:rPr lang="tr-TR" sz="1600" dirty="0">
                          <a:effectLst/>
                        </a:rPr>
                        <a:t>52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lnT w="12700" cap="flat" cmpd="sng" algn="ctr">
                      <a:solidFill>
                        <a:schemeClr val="tx1"/>
                      </a:solidFill>
                      <a:prstDash val="solid"/>
                      <a:round/>
                      <a:headEnd type="none" w="med" len="med"/>
                      <a:tailEnd type="none" w="med" len="med"/>
                    </a:lnT>
                  </a:tcPr>
                </a:tc>
                <a:tc>
                  <a:txBody>
                    <a:bodyPr/>
                    <a:lstStyle/>
                    <a:p>
                      <a:pPr marL="38100" marR="38100" algn="l">
                        <a:lnSpc>
                          <a:spcPts val="1600"/>
                        </a:lnSpc>
                        <a:spcAft>
                          <a:spcPts val="1000"/>
                        </a:spcAft>
                      </a:pPr>
                      <a:r>
                        <a:rPr lang="tr-TR" sz="1600" dirty="0">
                          <a:effectLst/>
                        </a:rPr>
                        <a:t>50.0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44553243"/>
                  </a:ext>
                </a:extLst>
              </a:tr>
              <a:tr h="239762">
                <a:tc vMerge="1">
                  <a:txBody>
                    <a:bodyPr/>
                    <a:lstStyle/>
                    <a:p>
                      <a:endParaRPr lang="tr-TR"/>
                    </a:p>
                  </a:txBody>
                  <a:tcPr/>
                </a:tc>
                <a:tc>
                  <a:txBody>
                    <a:bodyPr/>
                    <a:lstStyle/>
                    <a:p>
                      <a:pPr marL="38100" marR="38100" algn="l">
                        <a:lnSpc>
                          <a:spcPts val="1600"/>
                        </a:lnSpc>
                        <a:spcAft>
                          <a:spcPts val="1000"/>
                        </a:spcAft>
                      </a:pPr>
                      <a:r>
                        <a:rPr lang="tr-TR" sz="1600" dirty="0">
                          <a:effectLst/>
                        </a:rPr>
                        <a:t>Hayır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38100" marR="38100" algn="l">
                        <a:lnSpc>
                          <a:spcPts val="1600"/>
                        </a:lnSpc>
                        <a:spcAft>
                          <a:spcPts val="1000"/>
                        </a:spcAft>
                      </a:pPr>
                      <a:r>
                        <a:rPr lang="tr-TR" sz="1600" dirty="0">
                          <a:effectLst/>
                        </a:rPr>
                        <a:t>52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lnB w="12700" cap="flat" cmpd="sng" algn="ctr">
                      <a:solidFill>
                        <a:schemeClr val="tx1"/>
                      </a:solidFill>
                      <a:prstDash val="solid"/>
                      <a:round/>
                      <a:headEnd type="none" w="med" len="med"/>
                      <a:tailEnd type="none" w="med" len="med"/>
                    </a:lnB>
                  </a:tcPr>
                </a:tc>
                <a:tc>
                  <a:txBody>
                    <a:bodyPr/>
                    <a:lstStyle/>
                    <a:p>
                      <a:pPr marL="38100" marR="38100" algn="l">
                        <a:lnSpc>
                          <a:spcPts val="1600"/>
                        </a:lnSpc>
                        <a:spcAft>
                          <a:spcPts val="1000"/>
                        </a:spcAft>
                      </a:pPr>
                      <a:r>
                        <a:rPr lang="tr-TR" sz="1600" dirty="0">
                          <a:effectLst/>
                        </a:rPr>
                        <a:t>50.0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0286658"/>
                  </a:ext>
                </a:extLst>
              </a:tr>
              <a:tr h="239762">
                <a:tc rowSpan="2">
                  <a:txBody>
                    <a:bodyPr/>
                    <a:lstStyle/>
                    <a:p>
                      <a:pPr algn="l">
                        <a:lnSpc>
                          <a:spcPct val="115000"/>
                        </a:lnSpc>
                        <a:spcAft>
                          <a:spcPts val="1000"/>
                        </a:spcAft>
                      </a:pPr>
                      <a:r>
                        <a:rPr lang="tr-TR" sz="1600" dirty="0">
                          <a:effectLst/>
                        </a:rPr>
                        <a:t>Alkol kullanma</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74" marR="9074" marT="9074" marB="9074">
                    <a:lnR w="12700" cap="flat" cmpd="sng" algn="ctr">
                      <a:solidFill>
                        <a:schemeClr val="tx1"/>
                      </a:solidFill>
                      <a:prstDash val="solid"/>
                      <a:round/>
                      <a:headEnd type="none" w="med" len="med"/>
                      <a:tailEnd type="none" w="med" len="med"/>
                    </a:lnR>
                  </a:tcPr>
                </a:tc>
                <a:tc>
                  <a:txBody>
                    <a:bodyPr/>
                    <a:lstStyle/>
                    <a:p>
                      <a:pPr marL="38100" marR="38100" algn="l">
                        <a:lnSpc>
                          <a:spcPts val="1600"/>
                        </a:lnSpc>
                        <a:spcAft>
                          <a:spcPts val="1000"/>
                        </a:spcAft>
                      </a:pPr>
                      <a:r>
                        <a:rPr lang="tr-TR" sz="1600" dirty="0">
                          <a:effectLst/>
                        </a:rPr>
                        <a:t>Evet</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38100" marR="38100" algn="l">
                        <a:lnSpc>
                          <a:spcPts val="1600"/>
                        </a:lnSpc>
                        <a:spcAft>
                          <a:spcPts val="1000"/>
                        </a:spcAft>
                      </a:pPr>
                      <a:r>
                        <a:rPr lang="tr-TR" sz="1600">
                          <a:effectLst/>
                        </a:rPr>
                        <a:t>16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lnT w="12700" cap="flat" cmpd="sng" algn="ctr">
                      <a:solidFill>
                        <a:schemeClr val="tx1"/>
                      </a:solidFill>
                      <a:prstDash val="solid"/>
                      <a:round/>
                      <a:headEnd type="none" w="med" len="med"/>
                      <a:tailEnd type="none" w="med" len="med"/>
                    </a:lnT>
                  </a:tcPr>
                </a:tc>
                <a:tc>
                  <a:txBody>
                    <a:bodyPr/>
                    <a:lstStyle/>
                    <a:p>
                      <a:pPr marL="38100" marR="38100" algn="l">
                        <a:lnSpc>
                          <a:spcPts val="1600"/>
                        </a:lnSpc>
                        <a:spcAft>
                          <a:spcPts val="1000"/>
                        </a:spcAft>
                      </a:pPr>
                      <a:r>
                        <a:rPr lang="tr-TR" sz="1600">
                          <a:effectLst/>
                        </a:rPr>
                        <a:t>15.4</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60681383"/>
                  </a:ext>
                </a:extLst>
              </a:tr>
              <a:tr h="239762">
                <a:tc vMerge="1">
                  <a:txBody>
                    <a:bodyPr/>
                    <a:lstStyle/>
                    <a:p>
                      <a:endParaRPr lang="tr-TR"/>
                    </a:p>
                  </a:txBody>
                  <a:tcPr/>
                </a:tc>
                <a:tc>
                  <a:txBody>
                    <a:bodyPr/>
                    <a:lstStyle/>
                    <a:p>
                      <a:pPr marL="38100" marR="38100" algn="l">
                        <a:lnSpc>
                          <a:spcPts val="1600"/>
                        </a:lnSpc>
                        <a:spcAft>
                          <a:spcPts val="1000"/>
                        </a:spcAft>
                      </a:pPr>
                      <a:r>
                        <a:rPr lang="tr-TR" sz="1600" dirty="0">
                          <a:effectLst/>
                        </a:rPr>
                        <a:t>Hayır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38100" marR="38100" algn="l">
                        <a:lnSpc>
                          <a:spcPts val="1600"/>
                        </a:lnSpc>
                        <a:spcAft>
                          <a:spcPts val="1000"/>
                        </a:spcAft>
                      </a:pPr>
                      <a:r>
                        <a:rPr lang="tr-TR" sz="1600" dirty="0">
                          <a:effectLst/>
                        </a:rPr>
                        <a:t>88</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lnB w="12700" cap="flat" cmpd="sng" algn="ctr">
                      <a:solidFill>
                        <a:schemeClr val="tx1"/>
                      </a:solidFill>
                      <a:prstDash val="solid"/>
                      <a:round/>
                      <a:headEnd type="none" w="med" len="med"/>
                      <a:tailEnd type="none" w="med" len="med"/>
                    </a:lnB>
                  </a:tcPr>
                </a:tc>
                <a:tc>
                  <a:txBody>
                    <a:bodyPr/>
                    <a:lstStyle/>
                    <a:p>
                      <a:pPr marL="38100" marR="38100" algn="l">
                        <a:lnSpc>
                          <a:spcPts val="1600"/>
                        </a:lnSpc>
                        <a:spcAft>
                          <a:spcPts val="1000"/>
                        </a:spcAft>
                      </a:pPr>
                      <a:r>
                        <a:rPr lang="tr-TR" sz="1600" b="1" dirty="0">
                          <a:effectLst/>
                        </a:rPr>
                        <a:t>84.6</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573759"/>
                  </a:ext>
                </a:extLst>
              </a:tr>
              <a:tr h="239762">
                <a:tc rowSpan="2">
                  <a:txBody>
                    <a:bodyPr/>
                    <a:lstStyle/>
                    <a:p>
                      <a:pPr algn="l">
                        <a:lnSpc>
                          <a:spcPct val="115000"/>
                        </a:lnSpc>
                        <a:spcAft>
                          <a:spcPts val="1000"/>
                        </a:spcAft>
                      </a:pPr>
                      <a:r>
                        <a:rPr lang="tr-TR" sz="1600" dirty="0">
                          <a:effectLst/>
                        </a:rPr>
                        <a:t>Geleneksel yöntem ve tamamlayıcı ve alternatif yöntem kullanma</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74" marR="9074" marT="9074" marB="9074">
                    <a:lnR w="12700" cap="flat" cmpd="sng" algn="ctr">
                      <a:solidFill>
                        <a:schemeClr val="tx1"/>
                      </a:solidFill>
                      <a:prstDash val="solid"/>
                      <a:round/>
                      <a:headEnd type="none" w="med" len="med"/>
                      <a:tailEnd type="none" w="med" len="med"/>
                    </a:lnR>
                  </a:tcPr>
                </a:tc>
                <a:tc>
                  <a:txBody>
                    <a:bodyPr/>
                    <a:lstStyle/>
                    <a:p>
                      <a:pPr marL="38100" marR="38100" algn="l">
                        <a:lnSpc>
                          <a:spcPts val="1600"/>
                        </a:lnSpc>
                        <a:spcAft>
                          <a:spcPts val="1000"/>
                        </a:spcAft>
                      </a:pPr>
                      <a:r>
                        <a:rPr lang="tr-TR" sz="1600" dirty="0">
                          <a:effectLst/>
                        </a:rPr>
                        <a:t>Evet</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38100" marR="38100" algn="l">
                        <a:lnSpc>
                          <a:spcPts val="1600"/>
                        </a:lnSpc>
                        <a:spcAft>
                          <a:spcPts val="1000"/>
                        </a:spcAft>
                      </a:pPr>
                      <a:r>
                        <a:rPr lang="tr-TR" sz="1600">
                          <a:effectLst/>
                        </a:rPr>
                        <a:t>29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lnT w="12700" cap="flat" cmpd="sng" algn="ctr">
                      <a:solidFill>
                        <a:schemeClr val="tx1"/>
                      </a:solidFill>
                      <a:prstDash val="solid"/>
                      <a:round/>
                      <a:headEnd type="none" w="med" len="med"/>
                      <a:tailEnd type="none" w="med" len="med"/>
                    </a:lnT>
                  </a:tcPr>
                </a:tc>
                <a:tc>
                  <a:txBody>
                    <a:bodyPr/>
                    <a:lstStyle/>
                    <a:p>
                      <a:pPr marL="38100" marR="38100" algn="l">
                        <a:lnSpc>
                          <a:spcPts val="1600"/>
                        </a:lnSpc>
                        <a:spcAft>
                          <a:spcPts val="1000"/>
                        </a:spcAft>
                      </a:pPr>
                      <a:r>
                        <a:rPr lang="tr-TR" sz="1600">
                          <a:effectLst/>
                        </a:rPr>
                        <a:t>27.9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87231206"/>
                  </a:ext>
                </a:extLst>
              </a:tr>
              <a:tr h="239762">
                <a:tc vMerge="1">
                  <a:txBody>
                    <a:bodyPr/>
                    <a:lstStyle/>
                    <a:p>
                      <a:endParaRPr lang="tr-TR"/>
                    </a:p>
                  </a:txBody>
                  <a:tcPr/>
                </a:tc>
                <a:tc>
                  <a:txBody>
                    <a:bodyPr/>
                    <a:lstStyle/>
                    <a:p>
                      <a:pPr marL="38100" marR="38100" algn="l">
                        <a:lnSpc>
                          <a:spcPts val="1600"/>
                        </a:lnSpc>
                        <a:spcAft>
                          <a:spcPts val="1000"/>
                        </a:spcAft>
                      </a:pPr>
                      <a:r>
                        <a:rPr lang="tr-TR" sz="1600" dirty="0">
                          <a:effectLst/>
                        </a:rPr>
                        <a:t>Hayır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38100" marR="38100" algn="l">
                        <a:lnSpc>
                          <a:spcPts val="1600"/>
                        </a:lnSpc>
                        <a:spcAft>
                          <a:spcPts val="1000"/>
                        </a:spcAft>
                      </a:pPr>
                      <a:r>
                        <a:rPr lang="tr-TR" sz="1600" dirty="0">
                          <a:effectLst/>
                        </a:rPr>
                        <a:t>75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lnB w="12700" cap="flat" cmpd="sng" algn="ctr">
                      <a:solidFill>
                        <a:schemeClr val="tx1"/>
                      </a:solidFill>
                      <a:prstDash val="solid"/>
                      <a:round/>
                      <a:headEnd type="none" w="med" len="med"/>
                      <a:tailEnd type="none" w="med" len="med"/>
                    </a:lnB>
                  </a:tcPr>
                </a:tc>
                <a:tc>
                  <a:txBody>
                    <a:bodyPr/>
                    <a:lstStyle/>
                    <a:p>
                      <a:pPr marL="38100" marR="38100" algn="l">
                        <a:lnSpc>
                          <a:spcPts val="1600"/>
                        </a:lnSpc>
                        <a:spcAft>
                          <a:spcPts val="1000"/>
                        </a:spcAft>
                      </a:pPr>
                      <a:r>
                        <a:rPr lang="tr-TR" sz="1600" b="1" dirty="0">
                          <a:effectLst/>
                        </a:rPr>
                        <a:t>72.1</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8322352"/>
                  </a:ext>
                </a:extLst>
              </a:tr>
              <a:tr h="239762">
                <a:tc rowSpan="8">
                  <a:txBody>
                    <a:bodyPr/>
                    <a:lstStyle/>
                    <a:p>
                      <a:pPr algn="l">
                        <a:lnSpc>
                          <a:spcPct val="115000"/>
                        </a:lnSpc>
                        <a:spcAft>
                          <a:spcPts val="1000"/>
                        </a:spcAft>
                      </a:pPr>
                      <a:r>
                        <a:rPr lang="tr-TR" sz="1600" dirty="0">
                          <a:effectLst/>
                        </a:rPr>
                        <a:t>Geleneksel yöntem ve tamamlayıcı ve alternatif yöntemler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74" marR="9074" marT="9074" marB="9074">
                    <a:lnR w="12700" cap="flat" cmpd="sng" algn="ctr">
                      <a:solidFill>
                        <a:schemeClr val="tx1"/>
                      </a:solidFill>
                      <a:prstDash val="solid"/>
                      <a:round/>
                      <a:headEnd type="none" w="med" len="med"/>
                      <a:tailEnd type="none" w="med" len="med"/>
                    </a:lnR>
                  </a:tcPr>
                </a:tc>
                <a:tc>
                  <a:txBody>
                    <a:bodyPr/>
                    <a:lstStyle/>
                    <a:p>
                      <a:pPr marL="38100" marR="38100" algn="l">
                        <a:lnSpc>
                          <a:spcPts val="1600"/>
                        </a:lnSpc>
                        <a:spcAft>
                          <a:spcPts val="1000"/>
                        </a:spcAft>
                      </a:pPr>
                      <a:r>
                        <a:rPr lang="tr-TR" sz="1600" dirty="0">
                          <a:effectLst/>
                        </a:rPr>
                        <a:t>Bitkisel krem</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38100" marR="38100" algn="l">
                        <a:lnSpc>
                          <a:spcPts val="1600"/>
                        </a:lnSpc>
                        <a:spcAft>
                          <a:spcPts val="1000"/>
                        </a:spcAft>
                      </a:pPr>
                      <a:r>
                        <a:rPr lang="tr-TR" sz="1600">
                          <a:effectLst/>
                        </a:rPr>
                        <a:t>15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lnT w="12700" cap="flat" cmpd="sng" algn="ctr">
                      <a:solidFill>
                        <a:schemeClr val="tx1"/>
                      </a:solidFill>
                      <a:prstDash val="solid"/>
                      <a:round/>
                      <a:headEnd type="none" w="med" len="med"/>
                      <a:tailEnd type="none" w="med" len="med"/>
                    </a:lnT>
                  </a:tcPr>
                </a:tc>
                <a:tc>
                  <a:txBody>
                    <a:bodyPr/>
                    <a:lstStyle/>
                    <a:p>
                      <a:pPr marL="38100" marR="38100" algn="l">
                        <a:lnSpc>
                          <a:spcPts val="1600"/>
                        </a:lnSpc>
                        <a:spcAft>
                          <a:spcPts val="1000"/>
                        </a:spcAft>
                      </a:pPr>
                      <a:r>
                        <a:rPr lang="tr-TR" sz="1600">
                          <a:effectLst/>
                        </a:rPr>
                        <a:t>14.4</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62958347"/>
                  </a:ext>
                </a:extLst>
              </a:tr>
              <a:tr h="239762">
                <a:tc vMerge="1">
                  <a:txBody>
                    <a:bodyPr/>
                    <a:lstStyle/>
                    <a:p>
                      <a:endParaRPr lang="tr-TR"/>
                    </a:p>
                  </a:txBody>
                  <a:tcPr/>
                </a:tc>
                <a:tc>
                  <a:txBody>
                    <a:bodyPr/>
                    <a:lstStyle/>
                    <a:p>
                      <a:pPr marL="38100" marR="38100" algn="l">
                        <a:lnSpc>
                          <a:spcPts val="1600"/>
                        </a:lnSpc>
                        <a:spcAft>
                          <a:spcPts val="1000"/>
                        </a:spcAft>
                      </a:pPr>
                      <a:r>
                        <a:rPr lang="tr-TR" sz="1600" dirty="0">
                          <a:effectLst/>
                        </a:rPr>
                        <a:t>Çeşitli bitkiler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lnL w="12700" cap="flat" cmpd="sng" algn="ctr">
                      <a:solidFill>
                        <a:schemeClr val="tx1"/>
                      </a:solidFill>
                      <a:prstDash val="solid"/>
                      <a:round/>
                      <a:headEnd type="none" w="med" len="med"/>
                      <a:tailEnd type="none" w="med" len="med"/>
                    </a:lnL>
                  </a:tcPr>
                </a:tc>
                <a:tc>
                  <a:txBody>
                    <a:bodyPr/>
                    <a:lstStyle/>
                    <a:p>
                      <a:pPr marL="38100" marR="38100" algn="l">
                        <a:lnSpc>
                          <a:spcPts val="1600"/>
                        </a:lnSpc>
                        <a:spcAft>
                          <a:spcPts val="1000"/>
                        </a:spcAft>
                      </a:pPr>
                      <a:r>
                        <a:rPr lang="tr-TR" sz="1600" dirty="0">
                          <a:effectLst/>
                        </a:rPr>
                        <a:t>10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tc>
                <a:tc>
                  <a:txBody>
                    <a:bodyPr/>
                    <a:lstStyle/>
                    <a:p>
                      <a:pPr marL="38100" marR="38100" algn="l">
                        <a:lnSpc>
                          <a:spcPts val="1600"/>
                        </a:lnSpc>
                        <a:spcAft>
                          <a:spcPts val="1000"/>
                        </a:spcAft>
                      </a:pPr>
                      <a:r>
                        <a:rPr lang="tr-TR" sz="1600">
                          <a:effectLst/>
                        </a:rPr>
                        <a:t>9.6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0769040"/>
                  </a:ext>
                </a:extLst>
              </a:tr>
              <a:tr h="239762">
                <a:tc vMerge="1">
                  <a:txBody>
                    <a:bodyPr/>
                    <a:lstStyle/>
                    <a:p>
                      <a:endParaRPr lang="tr-TR"/>
                    </a:p>
                  </a:txBody>
                  <a:tcPr/>
                </a:tc>
                <a:tc>
                  <a:txBody>
                    <a:bodyPr/>
                    <a:lstStyle/>
                    <a:p>
                      <a:pPr marL="38100" marR="38100" algn="l">
                        <a:lnSpc>
                          <a:spcPts val="1600"/>
                        </a:lnSpc>
                        <a:spcAft>
                          <a:spcPts val="1000"/>
                        </a:spcAft>
                      </a:pPr>
                      <a:r>
                        <a:rPr lang="tr-TR" sz="1600" dirty="0">
                          <a:effectLst/>
                        </a:rPr>
                        <a:t>Hacamat</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lnL w="12700" cap="flat" cmpd="sng" algn="ctr">
                      <a:solidFill>
                        <a:schemeClr val="tx1"/>
                      </a:solidFill>
                      <a:prstDash val="solid"/>
                      <a:round/>
                      <a:headEnd type="none" w="med" len="med"/>
                      <a:tailEnd type="none" w="med" len="med"/>
                    </a:lnL>
                  </a:tcPr>
                </a:tc>
                <a:tc>
                  <a:txBody>
                    <a:bodyPr/>
                    <a:lstStyle/>
                    <a:p>
                      <a:pPr marL="38100" marR="38100" algn="l">
                        <a:lnSpc>
                          <a:spcPts val="1600"/>
                        </a:lnSpc>
                        <a:spcAft>
                          <a:spcPts val="1000"/>
                        </a:spcAft>
                      </a:pPr>
                      <a:r>
                        <a:rPr lang="tr-TR" sz="1600" dirty="0">
                          <a:effectLst/>
                        </a:rPr>
                        <a:t>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tc>
                <a:tc>
                  <a:txBody>
                    <a:bodyPr/>
                    <a:lstStyle/>
                    <a:p>
                      <a:pPr marL="38100" marR="38100" algn="l">
                        <a:lnSpc>
                          <a:spcPts val="1600"/>
                        </a:lnSpc>
                        <a:spcAft>
                          <a:spcPts val="1000"/>
                        </a:spcAft>
                      </a:pPr>
                      <a:r>
                        <a:rPr lang="tr-TR" sz="1600">
                          <a:effectLst/>
                        </a:rPr>
                        <a:t>2.9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26621335"/>
                  </a:ext>
                </a:extLst>
              </a:tr>
              <a:tr h="239762">
                <a:tc vMerge="1">
                  <a:txBody>
                    <a:bodyPr/>
                    <a:lstStyle/>
                    <a:p>
                      <a:endParaRPr lang="tr-TR"/>
                    </a:p>
                  </a:txBody>
                  <a:tcPr/>
                </a:tc>
                <a:tc>
                  <a:txBody>
                    <a:bodyPr/>
                    <a:lstStyle/>
                    <a:p>
                      <a:pPr marL="38100" marR="38100" algn="l">
                        <a:lnSpc>
                          <a:spcPts val="1600"/>
                        </a:lnSpc>
                        <a:spcAft>
                          <a:spcPts val="1000"/>
                        </a:spcAft>
                      </a:pPr>
                      <a:r>
                        <a:rPr lang="tr-TR" sz="1600" dirty="0">
                          <a:effectLst/>
                        </a:rPr>
                        <a:t>Sülük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lnL w="12700" cap="flat" cmpd="sng" algn="ctr">
                      <a:solidFill>
                        <a:schemeClr val="tx1"/>
                      </a:solidFill>
                      <a:prstDash val="solid"/>
                      <a:round/>
                      <a:headEnd type="none" w="med" len="med"/>
                      <a:tailEnd type="none" w="med" len="med"/>
                    </a:lnL>
                  </a:tcPr>
                </a:tc>
                <a:tc>
                  <a:txBody>
                    <a:bodyPr/>
                    <a:lstStyle/>
                    <a:p>
                      <a:pPr marL="38100" marR="38100" algn="l">
                        <a:lnSpc>
                          <a:spcPts val="1600"/>
                        </a:lnSpc>
                        <a:spcAft>
                          <a:spcPts val="1000"/>
                        </a:spcAft>
                      </a:pPr>
                      <a:r>
                        <a:rPr lang="tr-TR" sz="1600" dirty="0">
                          <a:effectLst/>
                        </a:rPr>
                        <a:t>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tc>
                <a:tc>
                  <a:txBody>
                    <a:bodyPr/>
                    <a:lstStyle/>
                    <a:p>
                      <a:pPr marL="38100" marR="38100" algn="l">
                        <a:lnSpc>
                          <a:spcPts val="1600"/>
                        </a:lnSpc>
                        <a:spcAft>
                          <a:spcPts val="1000"/>
                        </a:spcAft>
                      </a:pPr>
                      <a:r>
                        <a:rPr lang="tr-TR" sz="1600">
                          <a:effectLst/>
                        </a:rPr>
                        <a:t>1.0</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32809555"/>
                  </a:ext>
                </a:extLst>
              </a:tr>
              <a:tr h="239762">
                <a:tc vMerge="1">
                  <a:txBody>
                    <a:bodyPr/>
                    <a:lstStyle/>
                    <a:p>
                      <a:endParaRPr lang="tr-TR"/>
                    </a:p>
                  </a:txBody>
                  <a:tcPr/>
                </a:tc>
                <a:tc>
                  <a:txBody>
                    <a:bodyPr/>
                    <a:lstStyle/>
                    <a:p>
                      <a:pPr marL="38100" marR="38100" algn="l">
                        <a:lnSpc>
                          <a:spcPts val="1600"/>
                        </a:lnSpc>
                        <a:spcAft>
                          <a:spcPts val="1000"/>
                        </a:spcAft>
                      </a:pPr>
                      <a:r>
                        <a:rPr lang="tr-TR" sz="1600" dirty="0">
                          <a:effectLst/>
                        </a:rPr>
                        <a:t>Kantaron yağı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lnL w="12700" cap="flat" cmpd="sng" algn="ctr">
                      <a:solidFill>
                        <a:schemeClr val="tx1"/>
                      </a:solidFill>
                      <a:prstDash val="solid"/>
                      <a:round/>
                      <a:headEnd type="none" w="med" len="med"/>
                      <a:tailEnd type="none" w="med" len="med"/>
                    </a:lnL>
                  </a:tcPr>
                </a:tc>
                <a:tc>
                  <a:txBody>
                    <a:bodyPr/>
                    <a:lstStyle/>
                    <a:p>
                      <a:pPr marL="38100" marR="38100" algn="l">
                        <a:lnSpc>
                          <a:spcPts val="1600"/>
                        </a:lnSpc>
                        <a:spcAft>
                          <a:spcPts val="1000"/>
                        </a:spcAft>
                      </a:pPr>
                      <a:r>
                        <a:rPr lang="tr-TR" sz="1600" dirty="0">
                          <a:effectLst/>
                        </a:rPr>
                        <a:t>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tc>
                <a:tc>
                  <a:txBody>
                    <a:bodyPr/>
                    <a:lstStyle/>
                    <a:p>
                      <a:pPr marL="38100" marR="38100" algn="l">
                        <a:lnSpc>
                          <a:spcPts val="1600"/>
                        </a:lnSpc>
                        <a:spcAft>
                          <a:spcPts val="1000"/>
                        </a:spcAft>
                      </a:pPr>
                      <a:r>
                        <a:rPr lang="tr-TR" sz="1600" dirty="0">
                          <a:effectLst/>
                        </a:rPr>
                        <a:t>2.9</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28750612"/>
                  </a:ext>
                </a:extLst>
              </a:tr>
              <a:tr h="239762">
                <a:tc vMerge="1">
                  <a:txBody>
                    <a:bodyPr/>
                    <a:lstStyle/>
                    <a:p>
                      <a:endParaRPr lang="tr-TR"/>
                    </a:p>
                  </a:txBody>
                  <a:tcPr/>
                </a:tc>
                <a:tc>
                  <a:txBody>
                    <a:bodyPr/>
                    <a:lstStyle/>
                    <a:p>
                      <a:pPr marL="38100" marR="38100" algn="l">
                        <a:lnSpc>
                          <a:spcPts val="1600"/>
                        </a:lnSpc>
                        <a:spcAft>
                          <a:spcPts val="1000"/>
                        </a:spcAft>
                      </a:pPr>
                      <a:r>
                        <a:rPr lang="tr-TR" sz="1600" dirty="0">
                          <a:effectLst/>
                        </a:rPr>
                        <a:t>Çörekotu yağı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lnL w="12700" cap="flat" cmpd="sng" algn="ctr">
                      <a:solidFill>
                        <a:schemeClr val="tx1"/>
                      </a:solidFill>
                      <a:prstDash val="solid"/>
                      <a:round/>
                      <a:headEnd type="none" w="med" len="med"/>
                      <a:tailEnd type="none" w="med" len="med"/>
                    </a:lnL>
                  </a:tcPr>
                </a:tc>
                <a:tc>
                  <a:txBody>
                    <a:bodyPr/>
                    <a:lstStyle/>
                    <a:p>
                      <a:pPr marL="38100" marR="38100" algn="l">
                        <a:lnSpc>
                          <a:spcPts val="1600"/>
                        </a:lnSpc>
                        <a:spcAft>
                          <a:spcPts val="1000"/>
                        </a:spcAft>
                      </a:pPr>
                      <a:r>
                        <a:rPr lang="tr-TR" sz="1600" dirty="0">
                          <a:effectLst/>
                        </a:rPr>
                        <a:t>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tc>
                <a:tc>
                  <a:txBody>
                    <a:bodyPr/>
                    <a:lstStyle/>
                    <a:p>
                      <a:pPr marL="38100" marR="38100" algn="l">
                        <a:lnSpc>
                          <a:spcPts val="1600"/>
                        </a:lnSpc>
                        <a:spcAft>
                          <a:spcPts val="1000"/>
                        </a:spcAft>
                      </a:pPr>
                      <a:r>
                        <a:rPr lang="tr-TR" sz="1600" dirty="0">
                          <a:effectLst/>
                        </a:rPr>
                        <a:t>1.0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82521763"/>
                  </a:ext>
                </a:extLst>
              </a:tr>
              <a:tr h="239762">
                <a:tc vMerge="1">
                  <a:txBody>
                    <a:bodyPr/>
                    <a:lstStyle/>
                    <a:p>
                      <a:endParaRPr lang="tr-TR"/>
                    </a:p>
                  </a:txBody>
                  <a:tcPr/>
                </a:tc>
                <a:tc>
                  <a:txBody>
                    <a:bodyPr/>
                    <a:lstStyle/>
                    <a:p>
                      <a:pPr marL="38100" marR="38100" algn="l">
                        <a:lnSpc>
                          <a:spcPts val="1600"/>
                        </a:lnSpc>
                        <a:spcAft>
                          <a:spcPts val="1000"/>
                        </a:spcAft>
                      </a:pPr>
                      <a:r>
                        <a:rPr lang="tr-TR" sz="1600" dirty="0">
                          <a:effectLst/>
                        </a:rPr>
                        <a:t>Ozon</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lnL w="12700" cap="flat" cmpd="sng" algn="ctr">
                      <a:solidFill>
                        <a:schemeClr val="tx1"/>
                      </a:solidFill>
                      <a:prstDash val="solid"/>
                      <a:round/>
                      <a:headEnd type="none" w="med" len="med"/>
                      <a:tailEnd type="none" w="med" len="med"/>
                    </a:lnL>
                  </a:tcPr>
                </a:tc>
                <a:tc>
                  <a:txBody>
                    <a:bodyPr/>
                    <a:lstStyle/>
                    <a:p>
                      <a:pPr marL="38100" marR="38100" algn="l">
                        <a:lnSpc>
                          <a:spcPts val="1600"/>
                        </a:lnSpc>
                        <a:spcAft>
                          <a:spcPts val="1000"/>
                        </a:spcAft>
                      </a:pPr>
                      <a:r>
                        <a:rPr lang="tr-TR" sz="1600" dirty="0">
                          <a:effectLst/>
                        </a:rPr>
                        <a:t>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tc>
                <a:tc>
                  <a:txBody>
                    <a:bodyPr/>
                    <a:lstStyle/>
                    <a:p>
                      <a:pPr marL="38100" marR="38100" algn="l">
                        <a:lnSpc>
                          <a:spcPts val="1600"/>
                        </a:lnSpc>
                        <a:spcAft>
                          <a:spcPts val="1000"/>
                        </a:spcAft>
                      </a:pPr>
                      <a:r>
                        <a:rPr lang="tr-TR" sz="1600" dirty="0">
                          <a:effectLst/>
                        </a:rPr>
                        <a:t>1.0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44488780"/>
                  </a:ext>
                </a:extLst>
              </a:tr>
              <a:tr h="239762">
                <a:tc vMerge="1">
                  <a:txBody>
                    <a:bodyPr/>
                    <a:lstStyle/>
                    <a:p>
                      <a:endParaRPr lang="tr-TR"/>
                    </a:p>
                  </a:txBody>
                  <a:tcPr/>
                </a:tc>
                <a:tc>
                  <a:txBody>
                    <a:bodyPr/>
                    <a:lstStyle/>
                    <a:p>
                      <a:pPr marL="38100" marR="38100" algn="l">
                        <a:lnSpc>
                          <a:spcPts val="1600"/>
                        </a:lnSpc>
                        <a:spcAft>
                          <a:spcPts val="1000"/>
                        </a:spcAft>
                      </a:pPr>
                      <a:r>
                        <a:rPr lang="tr-TR" sz="1600" dirty="0">
                          <a:effectLst/>
                        </a:rPr>
                        <a:t>Yöntem yok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38100" marR="38100" algn="l">
                        <a:lnSpc>
                          <a:spcPts val="1600"/>
                        </a:lnSpc>
                        <a:spcAft>
                          <a:spcPts val="1000"/>
                        </a:spcAft>
                      </a:pPr>
                      <a:r>
                        <a:rPr lang="tr-TR" sz="1600" dirty="0">
                          <a:effectLst/>
                        </a:rPr>
                        <a:t>70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lnB w="12700" cap="flat" cmpd="sng" algn="ctr">
                      <a:solidFill>
                        <a:schemeClr val="tx1"/>
                      </a:solidFill>
                      <a:prstDash val="solid"/>
                      <a:round/>
                      <a:headEnd type="none" w="med" len="med"/>
                      <a:tailEnd type="none" w="med" len="med"/>
                    </a:lnB>
                  </a:tcPr>
                </a:tc>
                <a:tc>
                  <a:txBody>
                    <a:bodyPr/>
                    <a:lstStyle/>
                    <a:p>
                      <a:pPr marL="38100" marR="38100" algn="l">
                        <a:lnSpc>
                          <a:spcPts val="1600"/>
                        </a:lnSpc>
                        <a:spcAft>
                          <a:spcPts val="1000"/>
                        </a:spcAft>
                      </a:pPr>
                      <a:r>
                        <a:rPr lang="tr-TR" sz="1600" b="1" dirty="0">
                          <a:effectLst/>
                        </a:rPr>
                        <a:t>67.3</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18147" marR="45369" marT="9074" marB="9074"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5888903"/>
                  </a:ext>
                </a:extLst>
              </a:tr>
            </a:tbl>
          </a:graphicData>
        </a:graphic>
      </p:graphicFrame>
    </p:spTree>
    <p:extLst>
      <p:ext uri="{BB962C8B-B14F-4D97-AF65-F5344CB8AC3E}">
        <p14:creationId xmlns:p14="http://schemas.microsoft.com/office/powerpoint/2010/main" val="13152350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1404</TotalTime>
  <Words>2165</Words>
  <Application>Microsoft Office PowerPoint</Application>
  <PresentationFormat>Geniş ekran</PresentationFormat>
  <Paragraphs>610</Paragraphs>
  <Slides>19</Slides>
  <Notes>1</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19</vt:i4>
      </vt:variant>
    </vt:vector>
  </HeadingPairs>
  <TitlesOfParts>
    <vt:vector size="26" baseType="lpstr">
      <vt:lpstr>Arial</vt:lpstr>
      <vt:lpstr>Calibri</vt:lpstr>
      <vt:lpstr>Calibri Light</vt:lpstr>
      <vt:lpstr>Times New Roman</vt:lpstr>
      <vt:lpstr>Tw Cen MT</vt:lpstr>
      <vt:lpstr>Office Teması</vt:lpstr>
      <vt:lpstr>1_Office Teması</vt:lpstr>
      <vt:lpstr>Sedef Hastalarının Yaşama Katılım ve Uyum Sorunları Araştırması</vt:lpstr>
      <vt:lpstr>PowerPoint Sunusu</vt:lpstr>
      <vt:lpstr>PowerPoint Sunusu</vt:lpstr>
      <vt:lpstr>PowerPoint Sunusu</vt:lpstr>
      <vt:lpstr>PowerPoint Sunusu</vt:lpstr>
      <vt:lpstr>Bulgular</vt:lpstr>
      <vt:lpstr>Katılımcıların Sosyo-Demografik Özellikleri</vt:lpstr>
      <vt:lpstr>PowerPoint Sunusu</vt:lpstr>
      <vt:lpstr>PowerPoint Sunusu</vt:lpstr>
      <vt:lpstr>Katılımcıların Sedef Hastalığı Nedeniyle Tercihlerinde Kısıtlanma Düzeyleri</vt:lpstr>
      <vt:lpstr>Sosyo-Demografik Özellikleri ile Sosyal Görünüş Kaygısı Ölçeği Toplam Puanı Arasındaki İlişki</vt:lpstr>
      <vt:lpstr>Sosyo-Demografik Özellikleri ile Psoriasiste İçselleştirilmiş Damgalanma Ölçeği Puanları Arasındaki İlişki</vt:lpstr>
      <vt:lpstr>Sosyo-Demografik Özellikleri ile Psoriasiste İçselleştirilmiş Damgalanma Ölçeği Puanları Arasındaki İlişki</vt:lpstr>
      <vt:lpstr>Sosyo-Demografik Özellikleri ile Psoriasiste İçselleştirilmiş Damgalanma Ölçeği Puanları Arasındaki İlişki</vt:lpstr>
      <vt:lpstr>Sosyo-Demografik Özellikleri ile Psoriasiste İçselleştirilmiş Damgalanma Ölçeği Puanları Arasındaki İlişki</vt:lpstr>
      <vt:lpstr>Sosyo-Demografik Özellikleri ile Psoriasiste İçselleştirilmiş Damgalanma Ölçeği Puanları Arasındaki İlişki</vt:lpstr>
      <vt:lpstr>Katılımcıların Sosyal Görünüş Kaygısı Ölçeği Toplam Puanı İle Psoriasiste İçselleştirilmiş Damgalanma Ölçeği Puanları Arasındaki İlişki </vt:lpstr>
      <vt:lpstr>Kaynaklar</vt:lpstr>
      <vt:lpstr>Teşekkür Ederim…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Bilişimde Temel Kavram ve Tanımlar</dc:title>
  <dc:creator>Zehra ÇOBAN</dc:creator>
  <cp:lastModifiedBy>can bilgili</cp:lastModifiedBy>
  <cp:revision>46</cp:revision>
  <dcterms:created xsi:type="dcterms:W3CDTF">2021-10-01T10:00:16Z</dcterms:created>
  <dcterms:modified xsi:type="dcterms:W3CDTF">2022-10-25T21:31:11Z</dcterms:modified>
</cp:coreProperties>
</file>