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B7355F-AB51-4B24-A4E2-D9565673A60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BB30F8-287C-45FC-9AEC-850A9BD928AA}">
      <dgm:prSet/>
      <dgm:spPr/>
      <dgm:t>
        <a:bodyPr/>
        <a:lstStyle/>
        <a:p>
          <a:r>
            <a:rPr lang="tr-TR"/>
            <a:t>Psoriasis, kronik inflamatuar bir deri hastalığıdır.</a:t>
          </a:r>
          <a:endParaRPr lang="en-US"/>
        </a:p>
      </dgm:t>
    </dgm:pt>
    <dgm:pt modelId="{14458B41-386F-42FE-9AC4-9456A6EBC667}" type="parTrans" cxnId="{ECF61282-F2DD-46BD-9FC4-946F66A2027B}">
      <dgm:prSet/>
      <dgm:spPr/>
      <dgm:t>
        <a:bodyPr/>
        <a:lstStyle/>
        <a:p>
          <a:endParaRPr lang="en-US"/>
        </a:p>
      </dgm:t>
    </dgm:pt>
    <dgm:pt modelId="{DD0E79A7-77A4-423F-B7E3-1D71491A38A6}" type="sibTrans" cxnId="{ECF61282-F2DD-46BD-9FC4-946F66A2027B}">
      <dgm:prSet/>
      <dgm:spPr/>
      <dgm:t>
        <a:bodyPr/>
        <a:lstStyle/>
        <a:p>
          <a:endParaRPr lang="en-US"/>
        </a:p>
      </dgm:t>
    </dgm:pt>
    <dgm:pt modelId="{DE4D4C41-F3AD-4A8F-B7B9-6EAC0204234B}">
      <dgm:prSet/>
      <dgm:spPr/>
      <dgm:t>
        <a:bodyPr/>
        <a:lstStyle/>
        <a:p>
          <a:r>
            <a:rPr lang="tr-TR"/>
            <a:t>Psoriasis hastalarında; obezite, diyabet, dislipidemi, kardiyovasküler hastalıklar ve inflamuar bağırsak hastalıkları görülme riski daha fazladır. </a:t>
          </a:r>
          <a:endParaRPr lang="en-US"/>
        </a:p>
      </dgm:t>
    </dgm:pt>
    <dgm:pt modelId="{A5648347-9C5D-4E07-8864-3ED1CB3127D0}" type="parTrans" cxnId="{85312C8F-BE34-47A7-BCE2-7C0FAC638E1D}">
      <dgm:prSet/>
      <dgm:spPr/>
      <dgm:t>
        <a:bodyPr/>
        <a:lstStyle/>
        <a:p>
          <a:endParaRPr lang="en-US"/>
        </a:p>
      </dgm:t>
    </dgm:pt>
    <dgm:pt modelId="{69EDB369-3471-4358-AACB-0B846DB27772}" type="sibTrans" cxnId="{85312C8F-BE34-47A7-BCE2-7C0FAC638E1D}">
      <dgm:prSet/>
      <dgm:spPr/>
      <dgm:t>
        <a:bodyPr/>
        <a:lstStyle/>
        <a:p>
          <a:endParaRPr lang="en-US"/>
        </a:p>
      </dgm:t>
    </dgm:pt>
    <dgm:pt modelId="{6AC46733-8A03-45E9-A5A3-A77C249ED731}">
      <dgm:prSet/>
      <dgm:spPr/>
      <dgm:t>
        <a:bodyPr/>
        <a:lstStyle/>
        <a:p>
          <a:r>
            <a:rPr lang="tr-TR"/>
            <a:t>Patogenezinde otoimmün, genetik ve çevresel faktörler yer almaktadır.</a:t>
          </a:r>
          <a:endParaRPr lang="en-US"/>
        </a:p>
      </dgm:t>
    </dgm:pt>
    <dgm:pt modelId="{68C04560-4F0B-4182-BE3E-F686C3F45497}" type="parTrans" cxnId="{9AFC8D75-39D6-4020-9CCD-661FFF1DA692}">
      <dgm:prSet/>
      <dgm:spPr/>
      <dgm:t>
        <a:bodyPr/>
        <a:lstStyle/>
        <a:p>
          <a:endParaRPr lang="en-US"/>
        </a:p>
      </dgm:t>
    </dgm:pt>
    <dgm:pt modelId="{4F6BE1E1-EFB6-4166-B7BD-2B7D97E4293C}" type="sibTrans" cxnId="{9AFC8D75-39D6-4020-9CCD-661FFF1DA692}">
      <dgm:prSet/>
      <dgm:spPr/>
      <dgm:t>
        <a:bodyPr/>
        <a:lstStyle/>
        <a:p>
          <a:endParaRPr lang="en-US"/>
        </a:p>
      </dgm:t>
    </dgm:pt>
    <dgm:pt modelId="{436CBD47-B63F-42F5-8F50-5BC5856E4D92}">
      <dgm:prSet/>
      <dgm:spPr/>
      <dgm:t>
        <a:bodyPr/>
        <a:lstStyle/>
        <a:p>
          <a:r>
            <a:rPr lang="tr-TR" dirty="0"/>
            <a:t>Beslenme, psoriasisin ve komorbiditelerinin gelişme ve ilerlemesinin önlenmesinde etkili ve önemli bir faktördür.</a:t>
          </a:r>
          <a:endParaRPr lang="en-US" dirty="0"/>
        </a:p>
      </dgm:t>
    </dgm:pt>
    <dgm:pt modelId="{7CC616F8-EC2E-4831-8FD4-04584FFF511E}" type="parTrans" cxnId="{FD6C54CE-844E-4252-B423-D241CA23FDB4}">
      <dgm:prSet/>
      <dgm:spPr/>
      <dgm:t>
        <a:bodyPr/>
        <a:lstStyle/>
        <a:p>
          <a:endParaRPr lang="en-US"/>
        </a:p>
      </dgm:t>
    </dgm:pt>
    <dgm:pt modelId="{32DE5863-EF41-4A96-8018-A7E235317FD2}" type="sibTrans" cxnId="{FD6C54CE-844E-4252-B423-D241CA23FDB4}">
      <dgm:prSet/>
      <dgm:spPr/>
      <dgm:t>
        <a:bodyPr/>
        <a:lstStyle/>
        <a:p>
          <a:endParaRPr lang="en-US"/>
        </a:p>
      </dgm:t>
    </dgm:pt>
    <dgm:pt modelId="{892ACC4E-9892-41F5-A84C-3CB7BE05B880}" type="pres">
      <dgm:prSet presAssocID="{EBB7355F-AB51-4B24-A4E2-D9565673A60C}" presName="outerComposite" presStyleCnt="0">
        <dgm:presLayoutVars>
          <dgm:chMax val="5"/>
          <dgm:dir/>
          <dgm:resizeHandles val="exact"/>
        </dgm:presLayoutVars>
      </dgm:prSet>
      <dgm:spPr/>
    </dgm:pt>
    <dgm:pt modelId="{2BEE2248-C075-4110-9920-44CDC8D755D7}" type="pres">
      <dgm:prSet presAssocID="{EBB7355F-AB51-4B24-A4E2-D9565673A60C}" presName="dummyMaxCanvas" presStyleCnt="0">
        <dgm:presLayoutVars/>
      </dgm:prSet>
      <dgm:spPr/>
    </dgm:pt>
    <dgm:pt modelId="{BC84ADEA-294A-44BA-8086-C3013550FC28}" type="pres">
      <dgm:prSet presAssocID="{EBB7355F-AB51-4B24-A4E2-D9565673A60C}" presName="FourNodes_1" presStyleLbl="node1" presStyleIdx="0" presStyleCnt="4">
        <dgm:presLayoutVars>
          <dgm:bulletEnabled val="1"/>
        </dgm:presLayoutVars>
      </dgm:prSet>
      <dgm:spPr/>
    </dgm:pt>
    <dgm:pt modelId="{24F6A0CC-3F12-4F52-B65B-F6AE64113C36}" type="pres">
      <dgm:prSet presAssocID="{EBB7355F-AB51-4B24-A4E2-D9565673A60C}" presName="FourNodes_2" presStyleLbl="node1" presStyleIdx="1" presStyleCnt="4">
        <dgm:presLayoutVars>
          <dgm:bulletEnabled val="1"/>
        </dgm:presLayoutVars>
      </dgm:prSet>
      <dgm:spPr/>
    </dgm:pt>
    <dgm:pt modelId="{99D23395-348C-416B-8140-C3A5F73872AB}" type="pres">
      <dgm:prSet presAssocID="{EBB7355F-AB51-4B24-A4E2-D9565673A60C}" presName="FourNodes_3" presStyleLbl="node1" presStyleIdx="2" presStyleCnt="4">
        <dgm:presLayoutVars>
          <dgm:bulletEnabled val="1"/>
        </dgm:presLayoutVars>
      </dgm:prSet>
      <dgm:spPr/>
    </dgm:pt>
    <dgm:pt modelId="{763FC9A1-D928-4A2F-A1BB-62573B1F81E9}" type="pres">
      <dgm:prSet presAssocID="{EBB7355F-AB51-4B24-A4E2-D9565673A60C}" presName="FourNodes_4" presStyleLbl="node1" presStyleIdx="3" presStyleCnt="4">
        <dgm:presLayoutVars>
          <dgm:bulletEnabled val="1"/>
        </dgm:presLayoutVars>
      </dgm:prSet>
      <dgm:spPr/>
    </dgm:pt>
    <dgm:pt modelId="{AA451CD9-C0EA-414D-92DB-BB118F28C9C8}" type="pres">
      <dgm:prSet presAssocID="{EBB7355F-AB51-4B24-A4E2-D9565673A60C}" presName="FourConn_1-2" presStyleLbl="fgAccFollowNode1" presStyleIdx="0" presStyleCnt="3">
        <dgm:presLayoutVars>
          <dgm:bulletEnabled val="1"/>
        </dgm:presLayoutVars>
      </dgm:prSet>
      <dgm:spPr/>
    </dgm:pt>
    <dgm:pt modelId="{045EFED5-F776-450B-8315-93B54D50C24C}" type="pres">
      <dgm:prSet presAssocID="{EBB7355F-AB51-4B24-A4E2-D9565673A60C}" presName="FourConn_2-3" presStyleLbl="fgAccFollowNode1" presStyleIdx="1" presStyleCnt="3">
        <dgm:presLayoutVars>
          <dgm:bulletEnabled val="1"/>
        </dgm:presLayoutVars>
      </dgm:prSet>
      <dgm:spPr/>
    </dgm:pt>
    <dgm:pt modelId="{27136037-610A-4914-AD89-58A815228893}" type="pres">
      <dgm:prSet presAssocID="{EBB7355F-AB51-4B24-A4E2-D9565673A60C}" presName="FourConn_3-4" presStyleLbl="fgAccFollowNode1" presStyleIdx="2" presStyleCnt="3">
        <dgm:presLayoutVars>
          <dgm:bulletEnabled val="1"/>
        </dgm:presLayoutVars>
      </dgm:prSet>
      <dgm:spPr/>
    </dgm:pt>
    <dgm:pt modelId="{98D52CE2-852D-49E4-B9DC-2F899EF93E9A}" type="pres">
      <dgm:prSet presAssocID="{EBB7355F-AB51-4B24-A4E2-D9565673A60C}" presName="FourNodes_1_text" presStyleLbl="node1" presStyleIdx="3" presStyleCnt="4">
        <dgm:presLayoutVars>
          <dgm:bulletEnabled val="1"/>
        </dgm:presLayoutVars>
      </dgm:prSet>
      <dgm:spPr/>
    </dgm:pt>
    <dgm:pt modelId="{383D8AE0-A938-4BB2-B4AE-DB5FB14CE4A7}" type="pres">
      <dgm:prSet presAssocID="{EBB7355F-AB51-4B24-A4E2-D9565673A60C}" presName="FourNodes_2_text" presStyleLbl="node1" presStyleIdx="3" presStyleCnt="4">
        <dgm:presLayoutVars>
          <dgm:bulletEnabled val="1"/>
        </dgm:presLayoutVars>
      </dgm:prSet>
      <dgm:spPr/>
    </dgm:pt>
    <dgm:pt modelId="{9397922B-4953-4290-8651-5FDA171AC194}" type="pres">
      <dgm:prSet presAssocID="{EBB7355F-AB51-4B24-A4E2-D9565673A60C}" presName="FourNodes_3_text" presStyleLbl="node1" presStyleIdx="3" presStyleCnt="4">
        <dgm:presLayoutVars>
          <dgm:bulletEnabled val="1"/>
        </dgm:presLayoutVars>
      </dgm:prSet>
      <dgm:spPr/>
    </dgm:pt>
    <dgm:pt modelId="{AE4F62A9-5F54-4306-8868-C3F3AC91EFC9}" type="pres">
      <dgm:prSet presAssocID="{EBB7355F-AB51-4B24-A4E2-D9565673A60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C785905-7182-47B6-ADF8-D791DFA9A6DB}" type="presOf" srcId="{DE4D4C41-F3AD-4A8F-B7B9-6EAC0204234B}" destId="{24F6A0CC-3F12-4F52-B65B-F6AE64113C36}" srcOrd="0" destOrd="0" presId="urn:microsoft.com/office/officeart/2005/8/layout/vProcess5"/>
    <dgm:cxn modelId="{CB6CE60B-82E8-46C6-8458-BC7F1DF6333F}" type="presOf" srcId="{436CBD47-B63F-42F5-8F50-5BC5856E4D92}" destId="{AE4F62A9-5F54-4306-8868-C3F3AC91EFC9}" srcOrd="1" destOrd="0" presId="urn:microsoft.com/office/officeart/2005/8/layout/vProcess5"/>
    <dgm:cxn modelId="{24532915-59DD-4C43-A3F5-9676CC566A30}" type="presOf" srcId="{DE4D4C41-F3AD-4A8F-B7B9-6EAC0204234B}" destId="{383D8AE0-A938-4BB2-B4AE-DB5FB14CE4A7}" srcOrd="1" destOrd="0" presId="urn:microsoft.com/office/officeart/2005/8/layout/vProcess5"/>
    <dgm:cxn modelId="{82B1CF3F-A6E3-4FD1-A20A-8DFB05FD1FF0}" type="presOf" srcId="{6AC46733-8A03-45E9-A5A3-A77C249ED731}" destId="{99D23395-348C-416B-8140-C3A5F73872AB}" srcOrd="0" destOrd="0" presId="urn:microsoft.com/office/officeart/2005/8/layout/vProcess5"/>
    <dgm:cxn modelId="{9AFC8D75-39D6-4020-9CCD-661FFF1DA692}" srcId="{EBB7355F-AB51-4B24-A4E2-D9565673A60C}" destId="{6AC46733-8A03-45E9-A5A3-A77C249ED731}" srcOrd="2" destOrd="0" parTransId="{68C04560-4F0B-4182-BE3E-F686C3F45497}" sibTransId="{4F6BE1E1-EFB6-4166-B7BD-2B7D97E4293C}"/>
    <dgm:cxn modelId="{ECF61282-F2DD-46BD-9FC4-946F66A2027B}" srcId="{EBB7355F-AB51-4B24-A4E2-D9565673A60C}" destId="{2ABB30F8-287C-45FC-9AEC-850A9BD928AA}" srcOrd="0" destOrd="0" parTransId="{14458B41-386F-42FE-9AC4-9456A6EBC667}" sibTransId="{DD0E79A7-77A4-423F-B7E3-1D71491A38A6}"/>
    <dgm:cxn modelId="{85312C8F-BE34-47A7-BCE2-7C0FAC638E1D}" srcId="{EBB7355F-AB51-4B24-A4E2-D9565673A60C}" destId="{DE4D4C41-F3AD-4A8F-B7B9-6EAC0204234B}" srcOrd="1" destOrd="0" parTransId="{A5648347-9C5D-4E07-8864-3ED1CB3127D0}" sibTransId="{69EDB369-3471-4358-AACB-0B846DB27772}"/>
    <dgm:cxn modelId="{C5AE5890-B8DA-4DCE-A3BE-4F30530B603D}" type="presOf" srcId="{436CBD47-B63F-42F5-8F50-5BC5856E4D92}" destId="{763FC9A1-D928-4A2F-A1BB-62573B1F81E9}" srcOrd="0" destOrd="0" presId="urn:microsoft.com/office/officeart/2005/8/layout/vProcess5"/>
    <dgm:cxn modelId="{62B936B0-C8B5-4D75-8509-5C1D930B9D68}" type="presOf" srcId="{EBB7355F-AB51-4B24-A4E2-D9565673A60C}" destId="{892ACC4E-9892-41F5-A84C-3CB7BE05B880}" srcOrd="0" destOrd="0" presId="urn:microsoft.com/office/officeart/2005/8/layout/vProcess5"/>
    <dgm:cxn modelId="{1EAA80B6-FF76-4855-B418-6F3E9E5D1FE5}" type="presOf" srcId="{2ABB30F8-287C-45FC-9AEC-850A9BD928AA}" destId="{98D52CE2-852D-49E4-B9DC-2F899EF93E9A}" srcOrd="1" destOrd="0" presId="urn:microsoft.com/office/officeart/2005/8/layout/vProcess5"/>
    <dgm:cxn modelId="{174BE8BE-2F17-46E5-BAFA-BC074454F04D}" type="presOf" srcId="{6AC46733-8A03-45E9-A5A3-A77C249ED731}" destId="{9397922B-4953-4290-8651-5FDA171AC194}" srcOrd="1" destOrd="0" presId="urn:microsoft.com/office/officeart/2005/8/layout/vProcess5"/>
    <dgm:cxn modelId="{B8729CC7-96DD-4AEA-93FD-08C263973E4A}" type="presOf" srcId="{69EDB369-3471-4358-AACB-0B846DB27772}" destId="{045EFED5-F776-450B-8315-93B54D50C24C}" srcOrd="0" destOrd="0" presId="urn:microsoft.com/office/officeart/2005/8/layout/vProcess5"/>
    <dgm:cxn modelId="{FD6C54CE-844E-4252-B423-D241CA23FDB4}" srcId="{EBB7355F-AB51-4B24-A4E2-D9565673A60C}" destId="{436CBD47-B63F-42F5-8F50-5BC5856E4D92}" srcOrd="3" destOrd="0" parTransId="{7CC616F8-EC2E-4831-8FD4-04584FFF511E}" sibTransId="{32DE5863-EF41-4A96-8018-A7E235317FD2}"/>
    <dgm:cxn modelId="{37DD74CE-1D83-4DF9-846C-3DE002BFFA1F}" type="presOf" srcId="{2ABB30F8-287C-45FC-9AEC-850A9BD928AA}" destId="{BC84ADEA-294A-44BA-8086-C3013550FC28}" srcOrd="0" destOrd="0" presId="urn:microsoft.com/office/officeart/2005/8/layout/vProcess5"/>
    <dgm:cxn modelId="{B27BEDE1-65DE-4EC1-8E29-B426D39C9632}" type="presOf" srcId="{4F6BE1E1-EFB6-4166-B7BD-2B7D97E4293C}" destId="{27136037-610A-4914-AD89-58A815228893}" srcOrd="0" destOrd="0" presId="urn:microsoft.com/office/officeart/2005/8/layout/vProcess5"/>
    <dgm:cxn modelId="{7E7812F2-4E06-4D54-BC40-5A6223488972}" type="presOf" srcId="{DD0E79A7-77A4-423F-B7E3-1D71491A38A6}" destId="{AA451CD9-C0EA-414D-92DB-BB118F28C9C8}" srcOrd="0" destOrd="0" presId="urn:microsoft.com/office/officeart/2005/8/layout/vProcess5"/>
    <dgm:cxn modelId="{6A55EF12-78FC-44ED-9365-4D0F1CF344CE}" type="presParOf" srcId="{892ACC4E-9892-41F5-A84C-3CB7BE05B880}" destId="{2BEE2248-C075-4110-9920-44CDC8D755D7}" srcOrd="0" destOrd="0" presId="urn:microsoft.com/office/officeart/2005/8/layout/vProcess5"/>
    <dgm:cxn modelId="{8FB6FD15-6382-4FBE-9262-2D46BB78AB95}" type="presParOf" srcId="{892ACC4E-9892-41F5-A84C-3CB7BE05B880}" destId="{BC84ADEA-294A-44BA-8086-C3013550FC28}" srcOrd="1" destOrd="0" presId="urn:microsoft.com/office/officeart/2005/8/layout/vProcess5"/>
    <dgm:cxn modelId="{705FA92A-F8EE-41C3-9E28-FFDD40833D00}" type="presParOf" srcId="{892ACC4E-9892-41F5-A84C-3CB7BE05B880}" destId="{24F6A0CC-3F12-4F52-B65B-F6AE64113C36}" srcOrd="2" destOrd="0" presId="urn:microsoft.com/office/officeart/2005/8/layout/vProcess5"/>
    <dgm:cxn modelId="{915A7386-C140-4EEF-9406-1D0CB1C1713D}" type="presParOf" srcId="{892ACC4E-9892-41F5-A84C-3CB7BE05B880}" destId="{99D23395-348C-416B-8140-C3A5F73872AB}" srcOrd="3" destOrd="0" presId="urn:microsoft.com/office/officeart/2005/8/layout/vProcess5"/>
    <dgm:cxn modelId="{443FA34B-C25F-4ECF-A31C-07E45886383D}" type="presParOf" srcId="{892ACC4E-9892-41F5-A84C-3CB7BE05B880}" destId="{763FC9A1-D928-4A2F-A1BB-62573B1F81E9}" srcOrd="4" destOrd="0" presId="urn:microsoft.com/office/officeart/2005/8/layout/vProcess5"/>
    <dgm:cxn modelId="{B4EFB7B5-7B62-4B54-BE98-7C2223B3B51F}" type="presParOf" srcId="{892ACC4E-9892-41F5-A84C-3CB7BE05B880}" destId="{AA451CD9-C0EA-414D-92DB-BB118F28C9C8}" srcOrd="5" destOrd="0" presId="urn:microsoft.com/office/officeart/2005/8/layout/vProcess5"/>
    <dgm:cxn modelId="{376CB3A2-3885-4E7F-A76E-E2A59F3ABAC5}" type="presParOf" srcId="{892ACC4E-9892-41F5-A84C-3CB7BE05B880}" destId="{045EFED5-F776-450B-8315-93B54D50C24C}" srcOrd="6" destOrd="0" presId="urn:microsoft.com/office/officeart/2005/8/layout/vProcess5"/>
    <dgm:cxn modelId="{C3BFACAF-EADE-48C4-939C-DFFB54D4ACED}" type="presParOf" srcId="{892ACC4E-9892-41F5-A84C-3CB7BE05B880}" destId="{27136037-610A-4914-AD89-58A815228893}" srcOrd="7" destOrd="0" presId="urn:microsoft.com/office/officeart/2005/8/layout/vProcess5"/>
    <dgm:cxn modelId="{F4936768-3E38-4262-87D4-15D976B6D4EE}" type="presParOf" srcId="{892ACC4E-9892-41F5-A84C-3CB7BE05B880}" destId="{98D52CE2-852D-49E4-B9DC-2F899EF93E9A}" srcOrd="8" destOrd="0" presId="urn:microsoft.com/office/officeart/2005/8/layout/vProcess5"/>
    <dgm:cxn modelId="{30D3D826-332D-4065-A7C5-404C2FFEB192}" type="presParOf" srcId="{892ACC4E-9892-41F5-A84C-3CB7BE05B880}" destId="{383D8AE0-A938-4BB2-B4AE-DB5FB14CE4A7}" srcOrd="9" destOrd="0" presId="urn:microsoft.com/office/officeart/2005/8/layout/vProcess5"/>
    <dgm:cxn modelId="{8C09679E-9ACD-48C5-B504-33E386F0D463}" type="presParOf" srcId="{892ACC4E-9892-41F5-A84C-3CB7BE05B880}" destId="{9397922B-4953-4290-8651-5FDA171AC194}" srcOrd="10" destOrd="0" presId="urn:microsoft.com/office/officeart/2005/8/layout/vProcess5"/>
    <dgm:cxn modelId="{EA96FE9F-D9EC-4C4F-A736-BBB6BEC7030F}" type="presParOf" srcId="{892ACC4E-9892-41F5-A84C-3CB7BE05B880}" destId="{AE4F62A9-5F54-4306-8868-C3F3AC91EFC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754884-A723-42E2-B4C0-F85BD83363B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0DA9282-A8EC-4957-8D5E-2B12E9AA07C4}">
      <dgm:prSet/>
      <dgm:spPr/>
      <dgm:t>
        <a:bodyPr/>
        <a:lstStyle/>
        <a:p>
          <a:r>
            <a:rPr lang="tr-TR" dirty="0"/>
            <a:t>Beyaz ekmek, beyaz pirinç, makarna, hamur işleri, şekerlemelerin tüketimi azaltılmalı; kahverengi pirinç, bulgur, kinoa </a:t>
          </a:r>
          <a:r>
            <a:rPr lang="tr-TR"/>
            <a:t>gibi kompleks </a:t>
          </a:r>
          <a:r>
            <a:rPr lang="tr-TR" dirty="0"/>
            <a:t>karbonhidrat yönünden zengin besinler tercih edilmelidir.</a:t>
          </a:r>
        </a:p>
      </dgm:t>
    </dgm:pt>
    <dgm:pt modelId="{ABF31FF6-B286-421D-9868-0CC9583B0603}" type="parTrans" cxnId="{8CBF7120-A44B-46CC-BEDC-C1547C4CED0F}">
      <dgm:prSet/>
      <dgm:spPr/>
      <dgm:t>
        <a:bodyPr/>
        <a:lstStyle/>
        <a:p>
          <a:endParaRPr lang="tr-TR"/>
        </a:p>
      </dgm:t>
    </dgm:pt>
    <dgm:pt modelId="{EC77F573-46B0-46B8-84F7-FABFBE1EFCDA}" type="sibTrans" cxnId="{8CBF7120-A44B-46CC-BEDC-C1547C4CED0F}">
      <dgm:prSet/>
      <dgm:spPr/>
      <dgm:t>
        <a:bodyPr/>
        <a:lstStyle/>
        <a:p>
          <a:endParaRPr lang="tr-TR"/>
        </a:p>
      </dgm:t>
    </dgm:pt>
    <dgm:pt modelId="{1F9B7D69-2741-4855-AE6D-94EA07CFCA2F}">
      <dgm:prSet/>
      <dgm:spPr/>
      <dgm:t>
        <a:bodyPr/>
        <a:lstStyle/>
        <a:p>
          <a:r>
            <a:rPr lang="tr-TR" dirty="0"/>
            <a:t>Bağırsak </a:t>
          </a:r>
          <a:r>
            <a:rPr lang="tr-TR" dirty="0" err="1"/>
            <a:t>mikrobiyatası</a:t>
          </a:r>
          <a:r>
            <a:rPr lang="tr-TR" dirty="0"/>
            <a:t> ve metabolitleri, dolaşıma katılabilmekte diğer organları hatta deriyi de etkileyebilmektedir. Zengin lif içeriğine sahip kompleks karbonhidratların tüketimi, bağırsak sağlığı için önemli olduğu kadar psoriasis için de önemlidir.</a:t>
          </a:r>
        </a:p>
      </dgm:t>
    </dgm:pt>
    <dgm:pt modelId="{08500D1F-4FA8-40CE-9351-64974B77DE9F}" type="parTrans" cxnId="{F1C00158-2210-46A7-BF59-E77D1CE05AA0}">
      <dgm:prSet/>
      <dgm:spPr/>
      <dgm:t>
        <a:bodyPr/>
        <a:lstStyle/>
        <a:p>
          <a:endParaRPr lang="tr-TR"/>
        </a:p>
      </dgm:t>
    </dgm:pt>
    <dgm:pt modelId="{6F052B7B-A32A-4E63-A3D8-96CA42287313}" type="sibTrans" cxnId="{F1C00158-2210-46A7-BF59-E77D1CE05AA0}">
      <dgm:prSet/>
      <dgm:spPr/>
      <dgm:t>
        <a:bodyPr/>
        <a:lstStyle/>
        <a:p>
          <a:endParaRPr lang="tr-TR"/>
        </a:p>
      </dgm:t>
    </dgm:pt>
    <dgm:pt modelId="{0C666492-3B55-4683-AF39-6CE55E4251B2}" type="pres">
      <dgm:prSet presAssocID="{6F754884-A723-42E2-B4C0-F85BD83363B6}" presName="Name0" presStyleCnt="0">
        <dgm:presLayoutVars>
          <dgm:chMax val="7"/>
          <dgm:chPref val="7"/>
          <dgm:dir/>
        </dgm:presLayoutVars>
      </dgm:prSet>
      <dgm:spPr/>
    </dgm:pt>
    <dgm:pt modelId="{71E07599-22A0-43C6-9739-C2C9A6581F28}" type="pres">
      <dgm:prSet presAssocID="{6F754884-A723-42E2-B4C0-F85BD83363B6}" presName="Name1" presStyleCnt="0"/>
      <dgm:spPr/>
    </dgm:pt>
    <dgm:pt modelId="{EBF6A887-9A47-471F-82DD-A147DE41A310}" type="pres">
      <dgm:prSet presAssocID="{6F754884-A723-42E2-B4C0-F85BD83363B6}" presName="cycle" presStyleCnt="0"/>
      <dgm:spPr/>
    </dgm:pt>
    <dgm:pt modelId="{C22D7EEC-11A3-44ED-B298-EE94CF1DDCC6}" type="pres">
      <dgm:prSet presAssocID="{6F754884-A723-42E2-B4C0-F85BD83363B6}" presName="srcNode" presStyleLbl="node1" presStyleIdx="0" presStyleCnt="2"/>
      <dgm:spPr/>
    </dgm:pt>
    <dgm:pt modelId="{91308A1E-CAB5-49DD-B502-D7C1F0325C89}" type="pres">
      <dgm:prSet presAssocID="{6F754884-A723-42E2-B4C0-F85BD83363B6}" presName="conn" presStyleLbl="parChTrans1D2" presStyleIdx="0" presStyleCnt="1"/>
      <dgm:spPr/>
    </dgm:pt>
    <dgm:pt modelId="{722703F4-77A2-4885-BF25-ECC2D81043D1}" type="pres">
      <dgm:prSet presAssocID="{6F754884-A723-42E2-B4C0-F85BD83363B6}" presName="extraNode" presStyleLbl="node1" presStyleIdx="0" presStyleCnt="2"/>
      <dgm:spPr/>
    </dgm:pt>
    <dgm:pt modelId="{8256C97C-63CF-4287-BB58-EFE3E70F4D7E}" type="pres">
      <dgm:prSet presAssocID="{6F754884-A723-42E2-B4C0-F85BD83363B6}" presName="dstNode" presStyleLbl="node1" presStyleIdx="0" presStyleCnt="2"/>
      <dgm:spPr/>
    </dgm:pt>
    <dgm:pt modelId="{3C299DF0-8F1A-4DE1-9A55-FDAC484DA00D}" type="pres">
      <dgm:prSet presAssocID="{70DA9282-A8EC-4957-8D5E-2B12E9AA07C4}" presName="text_1" presStyleLbl="node1" presStyleIdx="0" presStyleCnt="2">
        <dgm:presLayoutVars>
          <dgm:bulletEnabled val="1"/>
        </dgm:presLayoutVars>
      </dgm:prSet>
      <dgm:spPr/>
    </dgm:pt>
    <dgm:pt modelId="{79D292FE-729C-4CF0-9F77-E7D82B38FB20}" type="pres">
      <dgm:prSet presAssocID="{70DA9282-A8EC-4957-8D5E-2B12E9AA07C4}" presName="accent_1" presStyleCnt="0"/>
      <dgm:spPr/>
    </dgm:pt>
    <dgm:pt modelId="{FF80ABC4-9897-4E2A-B3E0-1537B11DB298}" type="pres">
      <dgm:prSet presAssocID="{70DA9282-A8EC-4957-8D5E-2B12E9AA07C4}" presName="accentRepeatNode" presStyleLbl="solidFgAcc1" presStyleIdx="0" presStyleCnt="2"/>
      <dgm:spPr/>
    </dgm:pt>
    <dgm:pt modelId="{E669CEB6-0EB3-4F0F-88F6-5793C901ABEA}" type="pres">
      <dgm:prSet presAssocID="{1F9B7D69-2741-4855-AE6D-94EA07CFCA2F}" presName="text_2" presStyleLbl="node1" presStyleIdx="1" presStyleCnt="2">
        <dgm:presLayoutVars>
          <dgm:bulletEnabled val="1"/>
        </dgm:presLayoutVars>
      </dgm:prSet>
      <dgm:spPr/>
    </dgm:pt>
    <dgm:pt modelId="{1F9E9163-E2FB-429E-89DC-DCBF609E309D}" type="pres">
      <dgm:prSet presAssocID="{1F9B7D69-2741-4855-AE6D-94EA07CFCA2F}" presName="accent_2" presStyleCnt="0"/>
      <dgm:spPr/>
    </dgm:pt>
    <dgm:pt modelId="{F0EEC1CE-7CBE-48C0-9F95-9461406D88DC}" type="pres">
      <dgm:prSet presAssocID="{1F9B7D69-2741-4855-AE6D-94EA07CFCA2F}" presName="accentRepeatNode" presStyleLbl="solidFgAcc1" presStyleIdx="1" presStyleCnt="2"/>
      <dgm:spPr/>
    </dgm:pt>
  </dgm:ptLst>
  <dgm:cxnLst>
    <dgm:cxn modelId="{6AD5AC02-662E-4B90-8C0D-A9D1FA69F056}" type="presOf" srcId="{6F754884-A723-42E2-B4C0-F85BD83363B6}" destId="{0C666492-3B55-4683-AF39-6CE55E4251B2}" srcOrd="0" destOrd="0" presId="urn:microsoft.com/office/officeart/2008/layout/VerticalCurvedList"/>
    <dgm:cxn modelId="{B2E3881E-6F66-4E76-BF25-4F44A1B9D66B}" type="presOf" srcId="{EC77F573-46B0-46B8-84F7-FABFBE1EFCDA}" destId="{91308A1E-CAB5-49DD-B502-D7C1F0325C89}" srcOrd="0" destOrd="0" presId="urn:microsoft.com/office/officeart/2008/layout/VerticalCurvedList"/>
    <dgm:cxn modelId="{8CBF7120-A44B-46CC-BEDC-C1547C4CED0F}" srcId="{6F754884-A723-42E2-B4C0-F85BD83363B6}" destId="{70DA9282-A8EC-4957-8D5E-2B12E9AA07C4}" srcOrd="0" destOrd="0" parTransId="{ABF31FF6-B286-421D-9868-0CC9583B0603}" sibTransId="{EC77F573-46B0-46B8-84F7-FABFBE1EFCDA}"/>
    <dgm:cxn modelId="{2C16F44F-CB1E-4DDA-8D8F-6D81294379CF}" type="presOf" srcId="{70DA9282-A8EC-4957-8D5E-2B12E9AA07C4}" destId="{3C299DF0-8F1A-4DE1-9A55-FDAC484DA00D}" srcOrd="0" destOrd="0" presId="urn:microsoft.com/office/officeart/2008/layout/VerticalCurvedList"/>
    <dgm:cxn modelId="{F1C00158-2210-46A7-BF59-E77D1CE05AA0}" srcId="{6F754884-A723-42E2-B4C0-F85BD83363B6}" destId="{1F9B7D69-2741-4855-AE6D-94EA07CFCA2F}" srcOrd="1" destOrd="0" parTransId="{08500D1F-4FA8-40CE-9351-64974B77DE9F}" sibTransId="{6F052B7B-A32A-4E63-A3D8-96CA42287313}"/>
    <dgm:cxn modelId="{CB65F3D9-1103-4CA9-8B40-3F9E84C69424}" type="presOf" srcId="{1F9B7D69-2741-4855-AE6D-94EA07CFCA2F}" destId="{E669CEB6-0EB3-4F0F-88F6-5793C901ABEA}" srcOrd="0" destOrd="0" presId="urn:microsoft.com/office/officeart/2008/layout/VerticalCurvedList"/>
    <dgm:cxn modelId="{F7E19876-3A98-4F77-A6CB-CD00EFDE7FDC}" type="presParOf" srcId="{0C666492-3B55-4683-AF39-6CE55E4251B2}" destId="{71E07599-22A0-43C6-9739-C2C9A6581F28}" srcOrd="0" destOrd="0" presId="urn:microsoft.com/office/officeart/2008/layout/VerticalCurvedList"/>
    <dgm:cxn modelId="{7586ACD0-B230-45BB-AD1A-B119D911453D}" type="presParOf" srcId="{71E07599-22A0-43C6-9739-C2C9A6581F28}" destId="{EBF6A887-9A47-471F-82DD-A147DE41A310}" srcOrd="0" destOrd="0" presId="urn:microsoft.com/office/officeart/2008/layout/VerticalCurvedList"/>
    <dgm:cxn modelId="{1D4141C0-06C6-4064-9952-F5145C4364A6}" type="presParOf" srcId="{EBF6A887-9A47-471F-82DD-A147DE41A310}" destId="{C22D7EEC-11A3-44ED-B298-EE94CF1DDCC6}" srcOrd="0" destOrd="0" presId="urn:microsoft.com/office/officeart/2008/layout/VerticalCurvedList"/>
    <dgm:cxn modelId="{61BF6F9C-658A-4BCE-8DBF-07E96D58040C}" type="presParOf" srcId="{EBF6A887-9A47-471F-82DD-A147DE41A310}" destId="{91308A1E-CAB5-49DD-B502-D7C1F0325C89}" srcOrd="1" destOrd="0" presId="urn:microsoft.com/office/officeart/2008/layout/VerticalCurvedList"/>
    <dgm:cxn modelId="{0AED5BB5-DD83-4373-A2F0-CDA1BAF85A7C}" type="presParOf" srcId="{EBF6A887-9A47-471F-82DD-A147DE41A310}" destId="{722703F4-77A2-4885-BF25-ECC2D81043D1}" srcOrd="2" destOrd="0" presId="urn:microsoft.com/office/officeart/2008/layout/VerticalCurvedList"/>
    <dgm:cxn modelId="{BF0BCBB6-C3B3-40EB-A16C-8AA7F07EF3E2}" type="presParOf" srcId="{EBF6A887-9A47-471F-82DD-A147DE41A310}" destId="{8256C97C-63CF-4287-BB58-EFE3E70F4D7E}" srcOrd="3" destOrd="0" presId="urn:microsoft.com/office/officeart/2008/layout/VerticalCurvedList"/>
    <dgm:cxn modelId="{11B765BC-750D-45E1-A49A-704604A7E56E}" type="presParOf" srcId="{71E07599-22A0-43C6-9739-C2C9A6581F28}" destId="{3C299DF0-8F1A-4DE1-9A55-FDAC484DA00D}" srcOrd="1" destOrd="0" presId="urn:microsoft.com/office/officeart/2008/layout/VerticalCurvedList"/>
    <dgm:cxn modelId="{0084AF52-82BF-4A4D-BCAE-D269487AC1C9}" type="presParOf" srcId="{71E07599-22A0-43C6-9739-C2C9A6581F28}" destId="{79D292FE-729C-4CF0-9F77-E7D82B38FB20}" srcOrd="2" destOrd="0" presId="urn:microsoft.com/office/officeart/2008/layout/VerticalCurvedList"/>
    <dgm:cxn modelId="{23FB954A-E958-48CC-94C4-E0D1044C13F5}" type="presParOf" srcId="{79D292FE-729C-4CF0-9F77-E7D82B38FB20}" destId="{FF80ABC4-9897-4E2A-B3E0-1537B11DB298}" srcOrd="0" destOrd="0" presId="urn:microsoft.com/office/officeart/2008/layout/VerticalCurvedList"/>
    <dgm:cxn modelId="{8C16CFDB-9434-4CBA-8ABE-11381ED8D407}" type="presParOf" srcId="{71E07599-22A0-43C6-9739-C2C9A6581F28}" destId="{E669CEB6-0EB3-4F0F-88F6-5793C901ABEA}" srcOrd="3" destOrd="0" presId="urn:microsoft.com/office/officeart/2008/layout/VerticalCurvedList"/>
    <dgm:cxn modelId="{8E3CE540-AC1E-4B17-B354-BF7CB3F5E14B}" type="presParOf" srcId="{71E07599-22A0-43C6-9739-C2C9A6581F28}" destId="{1F9E9163-E2FB-429E-89DC-DCBF609E309D}" srcOrd="4" destOrd="0" presId="urn:microsoft.com/office/officeart/2008/layout/VerticalCurvedList"/>
    <dgm:cxn modelId="{0D06271A-24C3-46CA-A620-8FED6ACAC35E}" type="presParOf" srcId="{1F9E9163-E2FB-429E-89DC-DCBF609E309D}" destId="{F0EEC1CE-7CBE-48C0-9F95-9461406D88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FED1DE-EA06-49EF-953F-E28FD517916C}" type="doc">
      <dgm:prSet loTypeId="urn:microsoft.com/office/officeart/2005/8/layout/pyramid2" loCatId="pyramid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tr-TR"/>
        </a:p>
      </dgm:t>
    </dgm:pt>
    <dgm:pt modelId="{8D427A45-7BE0-4F4B-93BF-9B06F0193FC2}">
      <dgm:prSet/>
      <dgm:spPr/>
      <dgm:t>
        <a:bodyPr/>
        <a:lstStyle/>
        <a:p>
          <a:r>
            <a:rPr lang="tr-TR" b="1" dirty="0"/>
            <a:t>Basit şeker tüketiminden kaçınılmalıdır. </a:t>
          </a:r>
        </a:p>
      </dgm:t>
    </dgm:pt>
    <dgm:pt modelId="{2EC6494E-1EED-4EFC-9E97-BC5156E3ABFB}" type="parTrans" cxnId="{623ED286-78B8-4891-B140-242578A67B65}">
      <dgm:prSet/>
      <dgm:spPr/>
      <dgm:t>
        <a:bodyPr/>
        <a:lstStyle/>
        <a:p>
          <a:endParaRPr lang="tr-TR"/>
        </a:p>
      </dgm:t>
    </dgm:pt>
    <dgm:pt modelId="{A652554C-B4F7-4397-A484-DD0C60D2528F}" type="sibTrans" cxnId="{623ED286-78B8-4891-B140-242578A67B65}">
      <dgm:prSet/>
      <dgm:spPr/>
      <dgm:t>
        <a:bodyPr/>
        <a:lstStyle/>
        <a:p>
          <a:endParaRPr lang="tr-TR"/>
        </a:p>
      </dgm:t>
    </dgm:pt>
    <dgm:pt modelId="{718D435A-CC11-414E-B461-1E887CC679A5}" type="pres">
      <dgm:prSet presAssocID="{8AFED1DE-EA06-49EF-953F-E28FD517916C}" presName="compositeShape" presStyleCnt="0">
        <dgm:presLayoutVars>
          <dgm:dir/>
          <dgm:resizeHandles/>
        </dgm:presLayoutVars>
      </dgm:prSet>
      <dgm:spPr/>
    </dgm:pt>
    <dgm:pt modelId="{53A15861-CEA7-4F71-8EB2-DE00416B71A1}" type="pres">
      <dgm:prSet presAssocID="{8AFED1DE-EA06-49EF-953F-E28FD517916C}" presName="pyramid" presStyleLbl="node1" presStyleIdx="0" presStyleCnt="1"/>
      <dgm:spPr/>
    </dgm:pt>
    <dgm:pt modelId="{9FFC17F2-754D-4B6E-B36E-846E4F1304C3}" type="pres">
      <dgm:prSet presAssocID="{8AFED1DE-EA06-49EF-953F-E28FD517916C}" presName="theList" presStyleCnt="0"/>
      <dgm:spPr/>
    </dgm:pt>
    <dgm:pt modelId="{E27DBA38-F2CF-46B8-AB58-E3028BF1E073}" type="pres">
      <dgm:prSet presAssocID="{8D427A45-7BE0-4F4B-93BF-9B06F0193FC2}" presName="aNode" presStyleLbl="fgAcc1" presStyleIdx="0" presStyleCnt="1">
        <dgm:presLayoutVars>
          <dgm:bulletEnabled val="1"/>
        </dgm:presLayoutVars>
      </dgm:prSet>
      <dgm:spPr/>
    </dgm:pt>
    <dgm:pt modelId="{ACAB09FC-9EE8-4A06-B27D-DDC3AA0F5B6C}" type="pres">
      <dgm:prSet presAssocID="{8D427A45-7BE0-4F4B-93BF-9B06F0193FC2}" presName="aSpace" presStyleCnt="0"/>
      <dgm:spPr/>
    </dgm:pt>
  </dgm:ptLst>
  <dgm:cxnLst>
    <dgm:cxn modelId="{C8948151-BA86-4536-8B7F-052F4C5CD44F}" type="presOf" srcId="{8D427A45-7BE0-4F4B-93BF-9B06F0193FC2}" destId="{E27DBA38-F2CF-46B8-AB58-E3028BF1E073}" srcOrd="0" destOrd="0" presId="urn:microsoft.com/office/officeart/2005/8/layout/pyramid2"/>
    <dgm:cxn modelId="{623ED286-78B8-4891-B140-242578A67B65}" srcId="{8AFED1DE-EA06-49EF-953F-E28FD517916C}" destId="{8D427A45-7BE0-4F4B-93BF-9B06F0193FC2}" srcOrd="0" destOrd="0" parTransId="{2EC6494E-1EED-4EFC-9E97-BC5156E3ABFB}" sibTransId="{A652554C-B4F7-4397-A484-DD0C60D2528F}"/>
    <dgm:cxn modelId="{181C2AC0-5586-4716-933E-20D74ACE0EF6}" type="presOf" srcId="{8AFED1DE-EA06-49EF-953F-E28FD517916C}" destId="{718D435A-CC11-414E-B461-1E887CC679A5}" srcOrd="0" destOrd="0" presId="urn:microsoft.com/office/officeart/2005/8/layout/pyramid2"/>
    <dgm:cxn modelId="{96BC9C78-1626-4F05-B3E2-32D1A9EA6A45}" type="presParOf" srcId="{718D435A-CC11-414E-B461-1E887CC679A5}" destId="{53A15861-CEA7-4F71-8EB2-DE00416B71A1}" srcOrd="0" destOrd="0" presId="urn:microsoft.com/office/officeart/2005/8/layout/pyramid2"/>
    <dgm:cxn modelId="{B7648109-DC19-4159-8F28-938AEEF4AB32}" type="presParOf" srcId="{718D435A-CC11-414E-B461-1E887CC679A5}" destId="{9FFC17F2-754D-4B6E-B36E-846E4F1304C3}" srcOrd="1" destOrd="0" presId="urn:microsoft.com/office/officeart/2005/8/layout/pyramid2"/>
    <dgm:cxn modelId="{82B8CE18-ADF7-48B9-A477-6E8E058DEBBE}" type="presParOf" srcId="{9FFC17F2-754D-4B6E-B36E-846E4F1304C3}" destId="{E27DBA38-F2CF-46B8-AB58-E3028BF1E073}" srcOrd="0" destOrd="0" presId="urn:microsoft.com/office/officeart/2005/8/layout/pyramid2"/>
    <dgm:cxn modelId="{CE4DD02E-7732-483D-B7E0-5635047FCB67}" type="presParOf" srcId="{9FFC17F2-754D-4B6E-B36E-846E4F1304C3}" destId="{ACAB09FC-9EE8-4A06-B27D-DDC3AA0F5B6C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B6DFFE-7A5C-42A8-9067-2AFB013B447C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AB4161EF-A290-471F-8557-43832ED1FC98}">
      <dgm:prSet/>
      <dgm:spPr/>
      <dgm:t>
        <a:bodyPr/>
        <a:lstStyle/>
        <a:p>
          <a:r>
            <a:rPr lang="tr-TR"/>
            <a:t>Tavuk, balık gibi hayvansal kaynaklar ve kurubaklagiller psoriasis hastaları için ilk sırada yer alan protein kaynaklarıdır. </a:t>
          </a:r>
        </a:p>
      </dgm:t>
    </dgm:pt>
    <dgm:pt modelId="{ABEE8EE7-CA24-4D86-B6E2-77E9344CBDC3}" type="parTrans" cxnId="{ABA2B177-8BB4-4ECA-BCFF-B274DD30C4F3}">
      <dgm:prSet/>
      <dgm:spPr/>
      <dgm:t>
        <a:bodyPr/>
        <a:lstStyle/>
        <a:p>
          <a:endParaRPr lang="tr-TR"/>
        </a:p>
      </dgm:t>
    </dgm:pt>
    <dgm:pt modelId="{C3F2653D-7D90-43FE-B09A-0F0D7C6BBEB2}" type="sibTrans" cxnId="{ABA2B177-8BB4-4ECA-BCFF-B274DD30C4F3}">
      <dgm:prSet/>
      <dgm:spPr/>
      <dgm:t>
        <a:bodyPr/>
        <a:lstStyle/>
        <a:p>
          <a:endParaRPr lang="tr-TR"/>
        </a:p>
      </dgm:t>
    </dgm:pt>
    <dgm:pt modelId="{A6D1EA37-B050-4DD7-92B0-503431D14C98}">
      <dgm:prSet/>
      <dgm:spPr/>
      <dgm:t>
        <a:bodyPr/>
        <a:lstStyle/>
        <a:p>
          <a:r>
            <a:rPr lang="tr-TR"/>
            <a:t>Kırmızı etin, cilt de dahil olmak üzere sistemik inflamasyona yol açabilme durumu olduğu için aşırı kırmızı et tüketimi önerilmemektedir. </a:t>
          </a:r>
        </a:p>
      </dgm:t>
    </dgm:pt>
    <dgm:pt modelId="{46B9DEB4-0A32-49B3-B99A-A23555B3A5A7}" type="parTrans" cxnId="{122E8BBB-0709-449C-A2CA-4C98F741EE83}">
      <dgm:prSet/>
      <dgm:spPr/>
      <dgm:t>
        <a:bodyPr/>
        <a:lstStyle/>
        <a:p>
          <a:endParaRPr lang="tr-TR"/>
        </a:p>
      </dgm:t>
    </dgm:pt>
    <dgm:pt modelId="{52CE2ED2-48CA-4B0E-AADA-4767BE26DE3E}" type="sibTrans" cxnId="{122E8BBB-0709-449C-A2CA-4C98F741EE83}">
      <dgm:prSet/>
      <dgm:spPr/>
      <dgm:t>
        <a:bodyPr/>
        <a:lstStyle/>
        <a:p>
          <a:endParaRPr lang="tr-TR"/>
        </a:p>
      </dgm:t>
    </dgm:pt>
    <dgm:pt modelId="{4B045436-2143-4C76-B8DE-577351EA2DC2}" type="pres">
      <dgm:prSet presAssocID="{E9B6DFFE-7A5C-42A8-9067-2AFB013B447C}" presName="Name0" presStyleCnt="0">
        <dgm:presLayoutVars>
          <dgm:dir/>
          <dgm:resizeHandles val="exact"/>
        </dgm:presLayoutVars>
      </dgm:prSet>
      <dgm:spPr/>
    </dgm:pt>
    <dgm:pt modelId="{42A3433E-4DFB-4633-BEDD-14AADD66A5FF}" type="pres">
      <dgm:prSet presAssocID="{E9B6DFFE-7A5C-42A8-9067-2AFB013B447C}" presName="fgShape" presStyleLbl="fgShp" presStyleIdx="0" presStyleCnt="1"/>
      <dgm:spPr/>
    </dgm:pt>
    <dgm:pt modelId="{31CC7687-90CD-49D8-98FF-35832C824F26}" type="pres">
      <dgm:prSet presAssocID="{E9B6DFFE-7A5C-42A8-9067-2AFB013B447C}" presName="linComp" presStyleCnt="0"/>
      <dgm:spPr/>
    </dgm:pt>
    <dgm:pt modelId="{87F3D413-FE73-498E-82BF-1067A1721E94}" type="pres">
      <dgm:prSet presAssocID="{AB4161EF-A290-471F-8557-43832ED1FC98}" presName="compNode" presStyleCnt="0"/>
      <dgm:spPr/>
    </dgm:pt>
    <dgm:pt modelId="{10692F97-EBA3-4E18-9D83-5E39E73381D2}" type="pres">
      <dgm:prSet presAssocID="{AB4161EF-A290-471F-8557-43832ED1FC98}" presName="bkgdShape" presStyleLbl="node1" presStyleIdx="0" presStyleCnt="2"/>
      <dgm:spPr/>
    </dgm:pt>
    <dgm:pt modelId="{CFADA824-3724-4C68-935A-F9023D90167C}" type="pres">
      <dgm:prSet presAssocID="{AB4161EF-A290-471F-8557-43832ED1FC98}" presName="nodeTx" presStyleLbl="node1" presStyleIdx="0" presStyleCnt="2">
        <dgm:presLayoutVars>
          <dgm:bulletEnabled val="1"/>
        </dgm:presLayoutVars>
      </dgm:prSet>
      <dgm:spPr/>
    </dgm:pt>
    <dgm:pt modelId="{ADEF87FB-13EF-4FA9-B506-E5043E9C6A91}" type="pres">
      <dgm:prSet presAssocID="{AB4161EF-A290-471F-8557-43832ED1FC98}" presName="invisiNode" presStyleLbl="node1" presStyleIdx="0" presStyleCnt="2"/>
      <dgm:spPr/>
    </dgm:pt>
    <dgm:pt modelId="{630FD21F-AB51-4A64-83D9-7C940115EEB6}" type="pres">
      <dgm:prSet presAssocID="{AB4161EF-A290-471F-8557-43832ED1FC98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ık ana hat"/>
        </a:ext>
      </dgm:extLst>
    </dgm:pt>
    <dgm:pt modelId="{BBC95EE1-55ED-4AD2-A336-1D40DC80BB7F}" type="pres">
      <dgm:prSet presAssocID="{C3F2653D-7D90-43FE-B09A-0F0D7C6BBEB2}" presName="sibTrans" presStyleLbl="sibTrans2D1" presStyleIdx="0" presStyleCnt="0"/>
      <dgm:spPr/>
    </dgm:pt>
    <dgm:pt modelId="{F5E50057-E000-456E-9AEE-F93CE76591A8}" type="pres">
      <dgm:prSet presAssocID="{A6D1EA37-B050-4DD7-92B0-503431D14C98}" presName="compNode" presStyleCnt="0"/>
      <dgm:spPr/>
    </dgm:pt>
    <dgm:pt modelId="{74A00FFC-4A1E-4DEB-972C-B4EF64A30C55}" type="pres">
      <dgm:prSet presAssocID="{A6D1EA37-B050-4DD7-92B0-503431D14C98}" presName="bkgdShape" presStyleLbl="node1" presStyleIdx="1" presStyleCnt="2"/>
      <dgm:spPr/>
    </dgm:pt>
    <dgm:pt modelId="{76B40A03-597F-4CCB-881A-B6D017CAFE6C}" type="pres">
      <dgm:prSet presAssocID="{A6D1EA37-B050-4DD7-92B0-503431D14C98}" presName="nodeTx" presStyleLbl="node1" presStyleIdx="1" presStyleCnt="2">
        <dgm:presLayoutVars>
          <dgm:bulletEnabled val="1"/>
        </dgm:presLayoutVars>
      </dgm:prSet>
      <dgm:spPr/>
    </dgm:pt>
    <dgm:pt modelId="{9C57D686-E702-4A8E-BB66-AE4E63EAE77A}" type="pres">
      <dgm:prSet presAssocID="{A6D1EA37-B050-4DD7-92B0-503431D14C98}" presName="invisiNode" presStyleLbl="node1" presStyleIdx="1" presStyleCnt="2"/>
      <dgm:spPr/>
    </dgm:pt>
    <dgm:pt modelId="{C87EAC25-4883-4E29-9753-3CF931733F42}" type="pres">
      <dgm:prSet presAssocID="{A6D1EA37-B050-4DD7-92B0-503431D14C98}" presName="imagNode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İnek ana hat"/>
        </a:ext>
      </dgm:extLst>
    </dgm:pt>
  </dgm:ptLst>
  <dgm:cxnLst>
    <dgm:cxn modelId="{1848100B-3085-4CA7-B914-FF02C86971FE}" type="presOf" srcId="{C3F2653D-7D90-43FE-B09A-0F0D7C6BBEB2}" destId="{BBC95EE1-55ED-4AD2-A336-1D40DC80BB7F}" srcOrd="0" destOrd="0" presId="urn:microsoft.com/office/officeart/2005/8/layout/hList7"/>
    <dgm:cxn modelId="{9A373E23-7A56-480D-A9D1-93813D41D614}" type="presOf" srcId="{AB4161EF-A290-471F-8557-43832ED1FC98}" destId="{CFADA824-3724-4C68-935A-F9023D90167C}" srcOrd="1" destOrd="0" presId="urn:microsoft.com/office/officeart/2005/8/layout/hList7"/>
    <dgm:cxn modelId="{B4D22A74-D104-4F1F-ACBC-2979E19E95C0}" type="presOf" srcId="{AB4161EF-A290-471F-8557-43832ED1FC98}" destId="{10692F97-EBA3-4E18-9D83-5E39E73381D2}" srcOrd="0" destOrd="0" presId="urn:microsoft.com/office/officeart/2005/8/layout/hList7"/>
    <dgm:cxn modelId="{ABA2B177-8BB4-4ECA-BCFF-B274DD30C4F3}" srcId="{E9B6DFFE-7A5C-42A8-9067-2AFB013B447C}" destId="{AB4161EF-A290-471F-8557-43832ED1FC98}" srcOrd="0" destOrd="0" parTransId="{ABEE8EE7-CA24-4D86-B6E2-77E9344CBDC3}" sibTransId="{C3F2653D-7D90-43FE-B09A-0F0D7C6BBEB2}"/>
    <dgm:cxn modelId="{E820318F-0C72-4F63-8192-AE50335D0338}" type="presOf" srcId="{E9B6DFFE-7A5C-42A8-9067-2AFB013B447C}" destId="{4B045436-2143-4C76-B8DE-577351EA2DC2}" srcOrd="0" destOrd="0" presId="urn:microsoft.com/office/officeart/2005/8/layout/hList7"/>
    <dgm:cxn modelId="{122E8BBB-0709-449C-A2CA-4C98F741EE83}" srcId="{E9B6DFFE-7A5C-42A8-9067-2AFB013B447C}" destId="{A6D1EA37-B050-4DD7-92B0-503431D14C98}" srcOrd="1" destOrd="0" parTransId="{46B9DEB4-0A32-49B3-B99A-A23555B3A5A7}" sibTransId="{52CE2ED2-48CA-4B0E-AADA-4767BE26DE3E}"/>
    <dgm:cxn modelId="{C75A1FBC-38B6-43EA-835B-CAF98075E778}" type="presOf" srcId="{A6D1EA37-B050-4DD7-92B0-503431D14C98}" destId="{74A00FFC-4A1E-4DEB-972C-B4EF64A30C55}" srcOrd="0" destOrd="0" presId="urn:microsoft.com/office/officeart/2005/8/layout/hList7"/>
    <dgm:cxn modelId="{6FD28AC3-8F62-41ED-99A5-F189F54B2191}" type="presOf" srcId="{A6D1EA37-B050-4DD7-92B0-503431D14C98}" destId="{76B40A03-597F-4CCB-881A-B6D017CAFE6C}" srcOrd="1" destOrd="0" presId="urn:microsoft.com/office/officeart/2005/8/layout/hList7"/>
    <dgm:cxn modelId="{32C98A21-BDC4-4565-AFF6-A8A75BF9E529}" type="presParOf" srcId="{4B045436-2143-4C76-B8DE-577351EA2DC2}" destId="{42A3433E-4DFB-4633-BEDD-14AADD66A5FF}" srcOrd="0" destOrd="0" presId="urn:microsoft.com/office/officeart/2005/8/layout/hList7"/>
    <dgm:cxn modelId="{0C859C00-8123-442C-9AB7-E356E4B1598C}" type="presParOf" srcId="{4B045436-2143-4C76-B8DE-577351EA2DC2}" destId="{31CC7687-90CD-49D8-98FF-35832C824F26}" srcOrd="1" destOrd="0" presId="urn:microsoft.com/office/officeart/2005/8/layout/hList7"/>
    <dgm:cxn modelId="{6F6D14BE-2833-4FD0-AC9A-CC30E96036D3}" type="presParOf" srcId="{31CC7687-90CD-49D8-98FF-35832C824F26}" destId="{87F3D413-FE73-498E-82BF-1067A1721E94}" srcOrd="0" destOrd="0" presId="urn:microsoft.com/office/officeart/2005/8/layout/hList7"/>
    <dgm:cxn modelId="{71FC229E-0E01-45B2-8C15-4440C067F5AC}" type="presParOf" srcId="{87F3D413-FE73-498E-82BF-1067A1721E94}" destId="{10692F97-EBA3-4E18-9D83-5E39E73381D2}" srcOrd="0" destOrd="0" presId="urn:microsoft.com/office/officeart/2005/8/layout/hList7"/>
    <dgm:cxn modelId="{CB1AA632-3115-4597-8046-1A3DF141C1EE}" type="presParOf" srcId="{87F3D413-FE73-498E-82BF-1067A1721E94}" destId="{CFADA824-3724-4C68-935A-F9023D90167C}" srcOrd="1" destOrd="0" presId="urn:microsoft.com/office/officeart/2005/8/layout/hList7"/>
    <dgm:cxn modelId="{C93F3877-6A79-4198-8996-6BC8990946AC}" type="presParOf" srcId="{87F3D413-FE73-498E-82BF-1067A1721E94}" destId="{ADEF87FB-13EF-4FA9-B506-E5043E9C6A91}" srcOrd="2" destOrd="0" presId="urn:microsoft.com/office/officeart/2005/8/layout/hList7"/>
    <dgm:cxn modelId="{7EFB015A-8BEC-45A2-9939-6B054863ACB9}" type="presParOf" srcId="{87F3D413-FE73-498E-82BF-1067A1721E94}" destId="{630FD21F-AB51-4A64-83D9-7C940115EEB6}" srcOrd="3" destOrd="0" presId="urn:microsoft.com/office/officeart/2005/8/layout/hList7"/>
    <dgm:cxn modelId="{A0161387-71D1-4FC7-9E46-56E2EB0540A1}" type="presParOf" srcId="{31CC7687-90CD-49D8-98FF-35832C824F26}" destId="{BBC95EE1-55ED-4AD2-A336-1D40DC80BB7F}" srcOrd="1" destOrd="0" presId="urn:microsoft.com/office/officeart/2005/8/layout/hList7"/>
    <dgm:cxn modelId="{1DBC069E-D206-47C8-A442-F0E94F129C3A}" type="presParOf" srcId="{31CC7687-90CD-49D8-98FF-35832C824F26}" destId="{F5E50057-E000-456E-9AEE-F93CE76591A8}" srcOrd="2" destOrd="0" presId="urn:microsoft.com/office/officeart/2005/8/layout/hList7"/>
    <dgm:cxn modelId="{9B85CEC1-7FB0-4312-A75A-2EC7F4234D4E}" type="presParOf" srcId="{F5E50057-E000-456E-9AEE-F93CE76591A8}" destId="{74A00FFC-4A1E-4DEB-972C-B4EF64A30C55}" srcOrd="0" destOrd="0" presId="urn:microsoft.com/office/officeart/2005/8/layout/hList7"/>
    <dgm:cxn modelId="{513EA91B-E07F-49F4-82E7-0216DB09EFA1}" type="presParOf" srcId="{F5E50057-E000-456E-9AEE-F93CE76591A8}" destId="{76B40A03-597F-4CCB-881A-B6D017CAFE6C}" srcOrd="1" destOrd="0" presId="urn:microsoft.com/office/officeart/2005/8/layout/hList7"/>
    <dgm:cxn modelId="{4384CF3F-A26D-49E5-A59A-2E545D146E88}" type="presParOf" srcId="{F5E50057-E000-456E-9AEE-F93CE76591A8}" destId="{9C57D686-E702-4A8E-BB66-AE4E63EAE77A}" srcOrd="2" destOrd="0" presId="urn:microsoft.com/office/officeart/2005/8/layout/hList7"/>
    <dgm:cxn modelId="{CEE001A1-BD34-4C1F-A726-D075BE114016}" type="presParOf" srcId="{F5E50057-E000-456E-9AEE-F93CE76591A8}" destId="{C87EAC25-4883-4E29-9753-3CF931733F4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3C9728-3FE3-46B3-A1E7-BA7879CAD70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A3EB0A61-1051-4DE4-AD0E-9B50D2AFC788}">
      <dgm:prSet/>
      <dgm:spPr/>
      <dgm:t>
        <a:bodyPr/>
        <a:lstStyle/>
        <a:p>
          <a:r>
            <a:rPr lang="tr-TR" b="1"/>
            <a:t>(kg) x (30-35 ml)</a:t>
          </a:r>
          <a:endParaRPr lang="tr-TR"/>
        </a:p>
      </dgm:t>
    </dgm:pt>
    <dgm:pt modelId="{A6CB719C-B8F4-4C66-9617-D14C0E43792B}" type="parTrans" cxnId="{9FB79DE5-861E-445E-8622-FB1F5FCDF56E}">
      <dgm:prSet/>
      <dgm:spPr/>
      <dgm:t>
        <a:bodyPr/>
        <a:lstStyle/>
        <a:p>
          <a:endParaRPr lang="tr-TR"/>
        </a:p>
      </dgm:t>
    </dgm:pt>
    <dgm:pt modelId="{2A6A8412-A172-4685-AF7D-20631B1F7B83}" type="sibTrans" cxnId="{9FB79DE5-861E-445E-8622-FB1F5FCDF56E}">
      <dgm:prSet/>
      <dgm:spPr/>
      <dgm:t>
        <a:bodyPr/>
        <a:lstStyle/>
        <a:p>
          <a:endParaRPr lang="tr-TR"/>
        </a:p>
      </dgm:t>
    </dgm:pt>
    <dgm:pt modelId="{ED9A2166-848B-411D-A624-DA98CB78E15F}" type="pres">
      <dgm:prSet presAssocID="{BF3C9728-3FE3-46B3-A1E7-BA7879CAD700}" presName="outerComposite" presStyleCnt="0">
        <dgm:presLayoutVars>
          <dgm:chMax val="5"/>
          <dgm:dir/>
          <dgm:resizeHandles val="exact"/>
        </dgm:presLayoutVars>
      </dgm:prSet>
      <dgm:spPr/>
    </dgm:pt>
    <dgm:pt modelId="{7B91A277-2C9F-400F-8A36-51F225308E08}" type="pres">
      <dgm:prSet presAssocID="{BF3C9728-3FE3-46B3-A1E7-BA7879CAD700}" presName="dummyMaxCanvas" presStyleCnt="0">
        <dgm:presLayoutVars/>
      </dgm:prSet>
      <dgm:spPr/>
    </dgm:pt>
    <dgm:pt modelId="{9843E707-2E17-488C-96DF-C7C80200CB64}" type="pres">
      <dgm:prSet presAssocID="{BF3C9728-3FE3-46B3-A1E7-BA7879CAD700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5854A05E-898E-44FA-AF70-3329C23567BE}" type="presOf" srcId="{A3EB0A61-1051-4DE4-AD0E-9B50D2AFC788}" destId="{9843E707-2E17-488C-96DF-C7C80200CB64}" srcOrd="0" destOrd="0" presId="urn:microsoft.com/office/officeart/2005/8/layout/vProcess5"/>
    <dgm:cxn modelId="{9FB79DE5-861E-445E-8622-FB1F5FCDF56E}" srcId="{BF3C9728-3FE3-46B3-A1E7-BA7879CAD700}" destId="{A3EB0A61-1051-4DE4-AD0E-9B50D2AFC788}" srcOrd="0" destOrd="0" parTransId="{A6CB719C-B8F4-4C66-9617-D14C0E43792B}" sibTransId="{2A6A8412-A172-4685-AF7D-20631B1F7B83}"/>
    <dgm:cxn modelId="{872A3CF8-F829-47AE-9C47-B7FE109EDDDB}" type="presOf" srcId="{BF3C9728-3FE3-46B3-A1E7-BA7879CAD700}" destId="{ED9A2166-848B-411D-A624-DA98CB78E15F}" srcOrd="0" destOrd="0" presId="urn:microsoft.com/office/officeart/2005/8/layout/vProcess5"/>
    <dgm:cxn modelId="{6583D43E-F915-409E-9207-BB5D18DC7C24}" type="presParOf" srcId="{ED9A2166-848B-411D-A624-DA98CB78E15F}" destId="{7B91A277-2C9F-400F-8A36-51F225308E08}" srcOrd="0" destOrd="0" presId="urn:microsoft.com/office/officeart/2005/8/layout/vProcess5"/>
    <dgm:cxn modelId="{6B1F2124-2B01-4C17-AEBB-1E3B4004EA3C}" type="presParOf" srcId="{ED9A2166-848B-411D-A624-DA98CB78E15F}" destId="{9843E707-2E17-488C-96DF-C7C80200CB64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4ADEA-294A-44BA-8086-C3013550FC28}">
      <dsp:nvSpPr>
        <dsp:cNvPr id="0" name=""/>
        <dsp:cNvSpPr/>
      </dsp:nvSpPr>
      <dsp:spPr>
        <a:xfrm>
          <a:off x="0" y="0"/>
          <a:ext cx="7924800" cy="885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Psoriasis, kronik inflamatuar bir deri hastalığıdır.</a:t>
          </a:r>
          <a:endParaRPr lang="en-US" sz="1900" kern="1200"/>
        </a:p>
      </dsp:txBody>
      <dsp:txXfrm>
        <a:off x="25932" y="25932"/>
        <a:ext cx="6894598" cy="833509"/>
      </dsp:txXfrm>
    </dsp:sp>
    <dsp:sp modelId="{24F6A0CC-3F12-4F52-B65B-F6AE64113C36}">
      <dsp:nvSpPr>
        <dsp:cNvPr id="0" name=""/>
        <dsp:cNvSpPr/>
      </dsp:nvSpPr>
      <dsp:spPr>
        <a:xfrm>
          <a:off x="663701" y="1046350"/>
          <a:ext cx="7924800" cy="885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Psoriasis hastalarında; obezite, diyabet, dislipidemi, kardiyovasküler hastalıklar ve inflamuar bağırsak hastalıkları görülme riski daha fazladır. </a:t>
          </a:r>
          <a:endParaRPr lang="en-US" sz="1900" kern="1200"/>
        </a:p>
      </dsp:txBody>
      <dsp:txXfrm>
        <a:off x="689633" y="1072282"/>
        <a:ext cx="6633741" cy="833509"/>
      </dsp:txXfrm>
    </dsp:sp>
    <dsp:sp modelId="{99D23395-348C-416B-8140-C3A5F73872AB}">
      <dsp:nvSpPr>
        <dsp:cNvPr id="0" name=""/>
        <dsp:cNvSpPr/>
      </dsp:nvSpPr>
      <dsp:spPr>
        <a:xfrm>
          <a:off x="1317498" y="2092700"/>
          <a:ext cx="7924800" cy="885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Patogenezinde otoimmün, genetik ve çevresel faktörler yer almaktadır.</a:t>
          </a:r>
          <a:endParaRPr lang="en-US" sz="1900" kern="1200"/>
        </a:p>
      </dsp:txBody>
      <dsp:txXfrm>
        <a:off x="1343430" y="2118632"/>
        <a:ext cx="6643647" cy="833509"/>
      </dsp:txXfrm>
    </dsp:sp>
    <dsp:sp modelId="{763FC9A1-D928-4A2F-A1BB-62573B1F81E9}">
      <dsp:nvSpPr>
        <dsp:cNvPr id="0" name=""/>
        <dsp:cNvSpPr/>
      </dsp:nvSpPr>
      <dsp:spPr>
        <a:xfrm>
          <a:off x="1981200" y="3139050"/>
          <a:ext cx="7924800" cy="885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Beslenme, psoriasisin ve komorbiditelerinin gelişme ve ilerlemesinin önlenmesinde etkili ve önemli bir faktördür.</a:t>
          </a:r>
          <a:endParaRPr lang="en-US" sz="1900" kern="1200" dirty="0"/>
        </a:p>
      </dsp:txBody>
      <dsp:txXfrm>
        <a:off x="2007132" y="3164982"/>
        <a:ext cx="6633741" cy="833509"/>
      </dsp:txXfrm>
    </dsp:sp>
    <dsp:sp modelId="{AA451CD9-C0EA-414D-92DB-BB118F28C9C8}">
      <dsp:nvSpPr>
        <dsp:cNvPr id="0" name=""/>
        <dsp:cNvSpPr/>
      </dsp:nvSpPr>
      <dsp:spPr>
        <a:xfrm>
          <a:off x="7349307" y="678115"/>
          <a:ext cx="575492" cy="5754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478793" y="678115"/>
        <a:ext cx="316520" cy="433058"/>
      </dsp:txXfrm>
    </dsp:sp>
    <dsp:sp modelId="{045EFED5-F776-450B-8315-93B54D50C24C}">
      <dsp:nvSpPr>
        <dsp:cNvPr id="0" name=""/>
        <dsp:cNvSpPr/>
      </dsp:nvSpPr>
      <dsp:spPr>
        <a:xfrm>
          <a:off x="8013009" y="1724465"/>
          <a:ext cx="575492" cy="5754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142495" y="1724465"/>
        <a:ext cx="316520" cy="433058"/>
      </dsp:txXfrm>
    </dsp:sp>
    <dsp:sp modelId="{27136037-610A-4914-AD89-58A815228893}">
      <dsp:nvSpPr>
        <dsp:cNvPr id="0" name=""/>
        <dsp:cNvSpPr/>
      </dsp:nvSpPr>
      <dsp:spPr>
        <a:xfrm>
          <a:off x="8666805" y="2770815"/>
          <a:ext cx="575492" cy="5754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796291" y="2770815"/>
        <a:ext cx="316520" cy="433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08A1E-CAB5-49DD-B502-D7C1F0325C89}">
      <dsp:nvSpPr>
        <dsp:cNvPr id="0" name=""/>
        <dsp:cNvSpPr/>
      </dsp:nvSpPr>
      <dsp:spPr>
        <a:xfrm>
          <a:off x="-4948516" y="-763937"/>
          <a:ext cx="5937973" cy="5937973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99DF0-8F1A-4DE1-9A55-FDAC484DA00D}">
      <dsp:nvSpPr>
        <dsp:cNvPr id="0" name=""/>
        <dsp:cNvSpPr/>
      </dsp:nvSpPr>
      <dsp:spPr>
        <a:xfrm>
          <a:off x="810686" y="630026"/>
          <a:ext cx="6094750" cy="1259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027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Beyaz ekmek, beyaz pirinç, makarna, hamur işleri, şekerlemelerin tüketimi azaltılmalı; kahverengi pirinç, bulgur, kinoa </a:t>
          </a:r>
          <a:r>
            <a:rPr lang="tr-TR" sz="1700" kern="1200"/>
            <a:t>gibi kompleks </a:t>
          </a:r>
          <a:r>
            <a:rPr lang="tr-TR" sz="1700" kern="1200" dirty="0"/>
            <a:t>karbonhidrat yönünden zengin besinler tercih edilmelidir.</a:t>
          </a:r>
        </a:p>
      </dsp:txBody>
      <dsp:txXfrm>
        <a:off x="810686" y="630026"/>
        <a:ext cx="6094750" cy="1259877"/>
      </dsp:txXfrm>
    </dsp:sp>
    <dsp:sp modelId="{FF80ABC4-9897-4E2A-B3E0-1537B11DB298}">
      <dsp:nvSpPr>
        <dsp:cNvPr id="0" name=""/>
        <dsp:cNvSpPr/>
      </dsp:nvSpPr>
      <dsp:spPr>
        <a:xfrm>
          <a:off x="23263" y="472542"/>
          <a:ext cx="1574846" cy="1574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9CEB6-0EB3-4F0F-88F6-5793C901ABEA}">
      <dsp:nvSpPr>
        <dsp:cNvPr id="0" name=""/>
        <dsp:cNvSpPr/>
      </dsp:nvSpPr>
      <dsp:spPr>
        <a:xfrm>
          <a:off x="810686" y="2520195"/>
          <a:ext cx="6094750" cy="1259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027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Bağırsak </a:t>
          </a:r>
          <a:r>
            <a:rPr lang="tr-TR" sz="1700" kern="1200" dirty="0" err="1"/>
            <a:t>mikrobiyatası</a:t>
          </a:r>
          <a:r>
            <a:rPr lang="tr-TR" sz="1700" kern="1200" dirty="0"/>
            <a:t> ve metabolitleri, dolaşıma katılabilmekte diğer organları hatta deriyi de etkileyebilmektedir. Zengin lif içeriğine sahip kompleks karbonhidratların tüketimi, bağırsak sağlığı için önemli olduğu kadar psoriasis için de önemlidir.</a:t>
          </a:r>
        </a:p>
      </dsp:txBody>
      <dsp:txXfrm>
        <a:off x="810686" y="2520195"/>
        <a:ext cx="6094750" cy="1259877"/>
      </dsp:txXfrm>
    </dsp:sp>
    <dsp:sp modelId="{F0EEC1CE-7CBE-48C0-9F95-9461406D88DC}">
      <dsp:nvSpPr>
        <dsp:cNvPr id="0" name=""/>
        <dsp:cNvSpPr/>
      </dsp:nvSpPr>
      <dsp:spPr>
        <a:xfrm>
          <a:off x="23263" y="2362710"/>
          <a:ext cx="1574846" cy="1574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15861-CEA7-4F71-8EB2-DE00416B71A1}">
      <dsp:nvSpPr>
        <dsp:cNvPr id="0" name=""/>
        <dsp:cNvSpPr/>
      </dsp:nvSpPr>
      <dsp:spPr>
        <a:xfrm>
          <a:off x="699173" y="0"/>
          <a:ext cx="2571162" cy="2571162"/>
        </a:xfrm>
        <a:prstGeom prst="triangl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DBA38-F2CF-46B8-AB58-E3028BF1E073}">
      <dsp:nvSpPr>
        <dsp:cNvPr id="0" name=""/>
        <dsp:cNvSpPr/>
      </dsp:nvSpPr>
      <dsp:spPr>
        <a:xfrm>
          <a:off x="1984754" y="257367"/>
          <a:ext cx="1671255" cy="18279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Basit şeker tüketiminden kaçınılmalıdır. </a:t>
          </a:r>
        </a:p>
      </dsp:txBody>
      <dsp:txXfrm>
        <a:off x="2066338" y="338951"/>
        <a:ext cx="1508087" cy="16647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92F97-EBA3-4E18-9D83-5E39E73381D2}">
      <dsp:nvSpPr>
        <dsp:cNvPr id="0" name=""/>
        <dsp:cNvSpPr/>
      </dsp:nvSpPr>
      <dsp:spPr>
        <a:xfrm>
          <a:off x="3693" y="0"/>
          <a:ext cx="4230296" cy="35334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Tavuk, balık gibi hayvansal kaynaklar ve kurubaklagiller psoriasis hastaları için ilk sırada yer alan protein kaynaklarıdır. </a:t>
          </a:r>
        </a:p>
      </dsp:txBody>
      <dsp:txXfrm>
        <a:off x="3693" y="1413362"/>
        <a:ext cx="4230296" cy="1413362"/>
      </dsp:txXfrm>
    </dsp:sp>
    <dsp:sp modelId="{630FD21F-AB51-4A64-83D9-7C940115EEB6}">
      <dsp:nvSpPr>
        <dsp:cNvPr id="0" name=""/>
        <dsp:cNvSpPr/>
      </dsp:nvSpPr>
      <dsp:spPr>
        <a:xfrm>
          <a:off x="1530529" y="212004"/>
          <a:ext cx="1176624" cy="117662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00FFC-4A1E-4DEB-972C-B4EF64A30C55}">
      <dsp:nvSpPr>
        <dsp:cNvPr id="0" name=""/>
        <dsp:cNvSpPr/>
      </dsp:nvSpPr>
      <dsp:spPr>
        <a:xfrm>
          <a:off x="4360898" y="0"/>
          <a:ext cx="4230296" cy="3533407"/>
        </a:xfrm>
        <a:prstGeom prst="roundRect">
          <a:avLst>
            <a:gd name="adj" fmla="val 10000"/>
          </a:avLst>
        </a:prstGeom>
        <a:solidFill>
          <a:schemeClr val="accent4">
            <a:hueOff val="-11168338"/>
            <a:satOff val="-31756"/>
            <a:lumOff val="345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Kırmızı etin, cilt de dahil olmak üzere sistemik inflamasyona yol açabilme durumu olduğu için aşırı kırmızı et tüketimi önerilmemektedir. </a:t>
          </a:r>
        </a:p>
      </dsp:txBody>
      <dsp:txXfrm>
        <a:off x="4360898" y="1413362"/>
        <a:ext cx="4230296" cy="1413362"/>
      </dsp:txXfrm>
    </dsp:sp>
    <dsp:sp modelId="{C87EAC25-4883-4E29-9753-3CF931733F42}">
      <dsp:nvSpPr>
        <dsp:cNvPr id="0" name=""/>
        <dsp:cNvSpPr/>
      </dsp:nvSpPr>
      <dsp:spPr>
        <a:xfrm>
          <a:off x="5887735" y="212004"/>
          <a:ext cx="1176624" cy="117662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3433E-4DFB-4633-BEDD-14AADD66A5FF}">
      <dsp:nvSpPr>
        <dsp:cNvPr id="0" name=""/>
        <dsp:cNvSpPr/>
      </dsp:nvSpPr>
      <dsp:spPr>
        <a:xfrm>
          <a:off x="343795" y="2826725"/>
          <a:ext cx="7907297" cy="530011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3E707-2E17-488C-96DF-C7C80200CB64}">
      <dsp:nvSpPr>
        <dsp:cNvPr id="0" name=""/>
        <dsp:cNvSpPr/>
      </dsp:nvSpPr>
      <dsp:spPr>
        <a:xfrm>
          <a:off x="0" y="522776"/>
          <a:ext cx="4513082" cy="1045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500" b="1" kern="1200"/>
            <a:t>(kg) x (30-35 ml)</a:t>
          </a:r>
          <a:endParaRPr lang="tr-TR" sz="4500" kern="1200"/>
        </a:p>
      </dsp:txBody>
      <dsp:txXfrm>
        <a:off x="30623" y="553399"/>
        <a:ext cx="4451836" cy="984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A6E3-A428-40CE-B669-B1D6AB84D5A4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15A1F-2E8C-4B07-94F0-473BB565B3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66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15A1F-2E8C-4B07-94F0-473BB565B3F3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566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DE09-5001-4B3B-A71D-9A52CA67669F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31EA-8314-44B2-BA68-B6D1A56418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346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DE09-5001-4B3B-A71D-9A52CA67669F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31EA-8314-44B2-BA68-B6D1A56418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69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DE09-5001-4B3B-A71D-9A52CA67669F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31EA-8314-44B2-BA68-B6D1A56418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996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DE09-5001-4B3B-A71D-9A52CA67669F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31EA-8314-44B2-BA68-B6D1A56418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74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DE09-5001-4B3B-A71D-9A52CA67669F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31EA-8314-44B2-BA68-B6D1A56418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061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DE09-5001-4B3B-A71D-9A52CA67669F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31EA-8314-44B2-BA68-B6D1A56418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88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DE09-5001-4B3B-A71D-9A52CA67669F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31EA-8314-44B2-BA68-B6D1A56418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160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DE09-5001-4B3B-A71D-9A52CA67669F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31EA-8314-44B2-BA68-B6D1A56418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340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DE09-5001-4B3B-A71D-9A52CA67669F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31EA-8314-44B2-BA68-B6D1A56418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149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DE09-5001-4B3B-A71D-9A52CA67669F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31EA-8314-44B2-BA68-B6D1A56418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164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DE09-5001-4B3B-A71D-9A52CA67669F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31EA-8314-44B2-BA68-B6D1A56418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724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E9E0DE09-5001-4B3B-A71D-9A52CA67669F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995831EA-8314-44B2-BA68-B6D1A56418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932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vepress.com/dietary-intervention-and-supplements-in-the-management-of-psoriasis-cu-peer-reviewed-fulltext-article-PTT" TargetMode="External"/><Relationship Id="rId2" Type="http://schemas.openxmlformats.org/officeDocument/2006/relationships/hyperlink" Target="https://www.ncbi.nlm.nih.gov/pmc/articles/PMC743235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dpi.com/1422-0067/21/15/5405/htm" TargetMode="External"/><Relationship Id="rId5" Type="http://schemas.openxmlformats.org/officeDocument/2006/relationships/hyperlink" Target="http://www.starlingscience.com/article/psoriasis-and-nutrition-a-focus-on-microbiome-and-microbiota-a-review.php" TargetMode="External"/><Relationship Id="rId4" Type="http://schemas.openxmlformats.org/officeDocument/2006/relationships/hyperlink" Target="https://www.sciencedirect.com/science/article/abs/pii/S0738081X2100217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FA49195-69EB-4E39-A68A-C232E2D03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92F9DC-743D-47E7-A019-EE09540F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99CC460-4443-1E78-AF37-FF7EB0AFB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7519" y="4831266"/>
            <a:ext cx="6156961" cy="1259620"/>
          </a:xfrm>
        </p:spPr>
        <p:txBody>
          <a:bodyPr anchor="ctr">
            <a:normAutofit/>
          </a:bodyPr>
          <a:lstStyle/>
          <a:p>
            <a:r>
              <a:rPr lang="tr-TR" sz="2000" dirty="0">
                <a:latin typeface="Bookman Old Style" panose="02050604050505020204" pitchFamily="18" charset="0"/>
                <a:cs typeface="Aparajita" panose="020B0502040204020203" pitchFamily="18" charset="0"/>
              </a:rPr>
              <a:t>DYT. VENÜS COŞKUN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280B82-CD55-43FD-92C4-F05E2A8D1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-17932" y="19556"/>
            <a:ext cx="8547253" cy="232232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A4F542-D561-4AFB-8321-EB900BAF0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-17931" y="0"/>
            <a:ext cx="1461005" cy="461772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D9248B-0006-4BFE-8110-40C16E45C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935720" y="3957320"/>
            <a:ext cx="3272713" cy="290067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593BB5-7AFA-4C8F-AECA-CE733B1FD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3326" y="0"/>
            <a:ext cx="1332509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21483B-CE28-412B-9C71-9BE081E9D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37960" y="0"/>
            <a:ext cx="5654039" cy="220625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C9F4738-DD27-44BE-98C6-AB0B2296B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5196840"/>
            <a:ext cx="5181599" cy="16416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8EA390BB-7419-DDFF-67C6-6179AD9B9668}"/>
              </a:ext>
            </a:extLst>
          </p:cNvPr>
          <p:cNvSpPr txBox="1"/>
          <p:nvPr/>
        </p:nvSpPr>
        <p:spPr>
          <a:xfrm>
            <a:off x="2101951" y="1121628"/>
            <a:ext cx="77493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i="1" dirty="0">
                <a:latin typeface="+mj-lt"/>
              </a:rPr>
              <a:t>PSORIASIS HASTALARINDA BESLENME ALISKANLIKLARI ve SAGLIKLI BESLENME</a:t>
            </a:r>
          </a:p>
        </p:txBody>
      </p:sp>
    </p:spTree>
    <p:extLst>
      <p:ext uri="{BB962C8B-B14F-4D97-AF65-F5344CB8AC3E}">
        <p14:creationId xmlns:p14="http://schemas.microsoft.com/office/powerpoint/2010/main" val="750243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2149CE-595B-A506-333C-5B0501F6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>
                <a:latin typeface="Times New Roman" panose="02020603050405020304" pitchFamily="18" charset="0"/>
              </a:rPr>
              <a:t>SU TÜKETİMİ</a:t>
            </a:r>
            <a:endParaRPr lang="tr-TR" sz="9600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3E381E79-6926-D048-9AB0-FA9CBA3290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626649"/>
              </p:ext>
            </p:extLst>
          </p:nvPr>
        </p:nvGraphicFramePr>
        <p:xfrm>
          <a:off x="1274975" y="2650577"/>
          <a:ext cx="4513082" cy="2091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7654FD04-78B5-1E83-DB0B-22D39028CD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6"/>
          <a:stretch/>
        </p:blipFill>
        <p:spPr>
          <a:xfrm>
            <a:off x="7347489" y="3074516"/>
            <a:ext cx="2899447" cy="271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64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C45EA4-73EC-8B18-F4B7-542930ED3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Kaynakça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78DA86-D3AB-2C5E-7CFB-3B9904BF9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21018"/>
            <a:ext cx="9906000" cy="402442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https://www.ncbi.nlm.nih.gov/pmc/articles/PMC7432353/</a:t>
            </a: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https://www.dovepress.com/dietary-intervention-and-supplements-in-the-management-of-psoriasis-cu-peer-reviewed-fulltext-article-PTT</a:t>
            </a: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https://www.sciencedirect.com/science/article/abs/pii/S0738081X21002170</a:t>
            </a: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http://www.starlingscience.com/article/psoriasis-and-nutrition-a-focus-on-microbiome-and-microbiota-a-review.php</a:t>
            </a: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6"/>
              </a:rPr>
              <a:t>https://www.mdpi.com/1422-0067/21/15/5405/htm</a:t>
            </a: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KRAUSE- BESİN &amp; BESLENME BAKIM SÜRECİ</a:t>
            </a:r>
          </a:p>
          <a:p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HASTALIKLARDA BESLENME TEDAVİSİ- PROF. DR. M. EMEL TÜFEKÇİ ALPHAN</a:t>
            </a:r>
          </a:p>
        </p:txBody>
      </p:sp>
    </p:spTree>
    <p:extLst>
      <p:ext uri="{BB962C8B-B14F-4D97-AF65-F5344CB8AC3E}">
        <p14:creationId xmlns:p14="http://schemas.microsoft.com/office/powerpoint/2010/main" val="211345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26FB71-4D57-E09D-F993-8EF791264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PSORİASİS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A42A4C15-691A-53CE-9D0B-7576E9C4A3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18484"/>
              </p:ext>
            </p:extLst>
          </p:nvPr>
        </p:nvGraphicFramePr>
        <p:xfrm>
          <a:off x="1143000" y="2009554"/>
          <a:ext cx="9906000" cy="4024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256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1436EBA-7B03-C2DF-1AAF-4A08336D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>
            <a:normAutofit/>
          </a:bodyPr>
          <a:lstStyle/>
          <a:p>
            <a:r>
              <a:rPr lang="tr-TR" sz="37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Enerji Gereksinimi</a:t>
            </a:r>
            <a:br>
              <a:rPr lang="tr-TR" sz="37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tr-TR" sz="3700"/>
          </a:p>
        </p:txBody>
      </p:sp>
      <p:pic>
        <p:nvPicPr>
          <p:cNvPr id="5" name="Resim 4" descr="metin, siluet içeren bir resim&#10;&#10;Açıklama otomatik olarak oluşturuldu">
            <a:extLst>
              <a:ext uri="{FF2B5EF4-FFF2-40B4-BE49-F238E27FC236}">
                <a16:creationId xmlns:a16="http://schemas.microsoft.com/office/drawing/2014/main" id="{239CDB70-2A30-1DFD-1A8F-F759B2C61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06086"/>
            <a:ext cx="5270053" cy="2845828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EE2C7C-786D-37AC-D206-8D14F772C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06" y="2211069"/>
            <a:ext cx="4439894" cy="4113531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Özellikle aşırı kilolu ve obez sedef hastalarında, kilo vermenin ve sağlıklı kilo aralıklarına gelmenin sedef hastalığı aktivitesini azalttığı görülmüştür.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9394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A96EA2-E28F-B90B-6222-29E2FAEAF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KARBONHİDRATLAR</a:t>
            </a:r>
            <a:b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tr-TR" dirty="0"/>
          </a:p>
        </p:txBody>
      </p:sp>
      <p:graphicFrame>
        <p:nvGraphicFramePr>
          <p:cNvPr id="8" name="İçerik Yer Tutucusu 7">
            <a:extLst>
              <a:ext uri="{FF2B5EF4-FFF2-40B4-BE49-F238E27FC236}">
                <a16:creationId xmlns:a16="http://schemas.microsoft.com/office/drawing/2014/main" id="{E1B57859-1F99-B8D7-A880-F5DBDA2C5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251191"/>
              </p:ext>
            </p:extLst>
          </p:nvPr>
        </p:nvGraphicFramePr>
        <p:xfrm>
          <a:off x="4572000" y="1726749"/>
          <a:ext cx="6928700" cy="441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6AE328D6-EC2C-A69A-62EF-B997185C95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456804"/>
              </p:ext>
            </p:extLst>
          </p:nvPr>
        </p:nvGraphicFramePr>
        <p:xfrm>
          <a:off x="216816" y="2498102"/>
          <a:ext cx="4355184" cy="257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Resim 11">
            <a:extLst>
              <a:ext uri="{FF2B5EF4-FFF2-40B4-BE49-F238E27FC236}">
                <a16:creationId xmlns:a16="http://schemas.microsoft.com/office/drawing/2014/main" id="{A311601D-3BF4-C9EC-2CC4-A92A1C3C03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325" y="4432501"/>
            <a:ext cx="1019886" cy="1019886"/>
          </a:xfrm>
          <a:prstGeom prst="rect">
            <a:avLst/>
          </a:prstGeom>
        </p:spPr>
      </p:pic>
      <p:pic>
        <p:nvPicPr>
          <p:cNvPr id="18" name="Grafik 17" descr="Mahsuller ana hat">
            <a:extLst>
              <a:ext uri="{FF2B5EF4-FFF2-40B4-BE49-F238E27FC236}">
                <a16:creationId xmlns:a16="http://schemas.microsoft.com/office/drawing/2014/main" id="{2FCD7E90-2EB3-2B45-0F47-9E8A659E26E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37068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4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493C33-9FF1-DBF9-A392-D517C267B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PROTEİNLER</a:t>
            </a:r>
            <a:br>
              <a:rPr lang="tr-TR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tr-TR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1B963CD5-0CB8-D713-C44F-FC85A07EA2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041288"/>
              </p:ext>
            </p:extLst>
          </p:nvPr>
        </p:nvGraphicFramePr>
        <p:xfrm>
          <a:off x="1798555" y="2037835"/>
          <a:ext cx="8594889" cy="3533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5590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277392-5BBB-51F7-8A78-676F4563A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Glutensız</a:t>
            </a:r>
            <a:r>
              <a:rPr lang="tr-TR" b="1" dirty="0"/>
              <a:t> </a:t>
            </a:r>
            <a:r>
              <a:rPr lang="tr-TR" b="1" dirty="0" err="1"/>
              <a:t>dIyet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686C19-816A-BCE0-A13D-1A1547E73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Birçok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psoriasisli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hastada glutene karşı duyarlılığın arttığı ve semptomlarında glutensiz diyetle iyileşme olduğu gözlenmiştir.</a:t>
            </a:r>
          </a:p>
          <a:p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Psoriasisli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hastalar ile sağlıklı kontroller karşılaştırıldığında,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psoriasisli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hastalarda çölyak antikorları görülme sıklığında artış olduğu </a:t>
            </a:r>
            <a:r>
              <a:rPr lang="tr-T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saptanmıştır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3FD7DF5-CADE-DBE8-83A5-0BA3BC3D7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298" y="3452869"/>
            <a:ext cx="2675106" cy="26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A2F91C-8359-4B60-051A-DFDE5275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8680"/>
            <a:ext cx="9906000" cy="1382156"/>
          </a:xfrm>
        </p:spPr>
        <p:txBody>
          <a:bodyPr/>
          <a:lstStyle/>
          <a:p>
            <a:r>
              <a:rPr lang="tr-TR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YAĞLAR</a:t>
            </a:r>
            <a:br>
              <a:rPr lang="tr-TR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17816E-8BBD-9E2E-F2C0-78A1913B7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894" y="1870836"/>
            <a:ext cx="7407612" cy="402442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Balık yağı, keten tohumu, ceviz, yeşil yapraklı sebzelerde bulunan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omega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 (n-3) yağ asitlerinin anti-inflamatuar etkileri sebebiyle tüketilmesi gerekmektedir.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Balık yağının sedef hastalığındaki kaşıntı, pullanma gibi belirtiler üzerinde olumlu etkileri olduğu görülmüştür. Hastaların diyetlerinde haftada en az 2 kez fırın veya ızgarada pişirilmiş balık bulunmalıdır.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Doymuş yağ ve kolesterol alımı sınırlandırılmalı, trans yağ asidi tüketiminden kaçınılmalıdır. (n-3) yağ asidi ve zeytinyağı (n-9) içeriği yüksek olan </a:t>
            </a:r>
            <a:r>
              <a:rPr lang="tr-TR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“Akdeniz diyeti” 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tarzına uygun olarak beslenilmelidir.</a:t>
            </a:r>
          </a:p>
          <a:p>
            <a:endParaRPr lang="tr-TR" dirty="0"/>
          </a:p>
        </p:txBody>
      </p:sp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07BB7EFE-CD09-C4F6-B1E9-F89A556F1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84" y="1342642"/>
            <a:ext cx="4172716" cy="417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62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0C7D4A-DEC5-75F6-BCDD-FDFE6ED8C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Vitaminler ve Mineraller</a:t>
            </a:r>
            <a:br>
              <a:rPr lang="tr-TR" sz="4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3EA608-4D98-219C-79EE-7476802E2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Farklı biyoaktif bileşenleri içermesi sebebiyle meyve ve sebze tüketiminde renk çeşitliliğine dikkat edilmeli, özellikle </a:t>
            </a:r>
            <a:r>
              <a:rPr lang="tr-TR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kırmızı meyveler, 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kırmızı ve turuncu sebzeler, koyu yeşil yapraklılar ve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turpgiller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(lahana, brokoli,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brüksel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lahanası, karnabahar) tüketilmelidir.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Anti-inflamatuar etkileri olan zencefil, köri, zerdeçal ve biberiye gibi baharatlar tercih edilebilir.</a:t>
            </a:r>
          </a:p>
          <a:p>
            <a:endParaRPr lang="tr-TR" dirty="0"/>
          </a:p>
        </p:txBody>
      </p:sp>
      <p:pic>
        <p:nvPicPr>
          <p:cNvPr id="7" name="Resim 6" descr="tablo, düzenlenmiş, sebze içeren bir resim&#10;&#10;Açıklama otomatik olarak oluşturuldu">
            <a:extLst>
              <a:ext uri="{FF2B5EF4-FFF2-40B4-BE49-F238E27FC236}">
                <a16:creationId xmlns:a16="http://schemas.microsoft.com/office/drawing/2014/main" id="{D0322D47-60AC-F924-3A56-C913B988F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017" y="307158"/>
            <a:ext cx="2457167" cy="1382156"/>
          </a:xfrm>
          <a:prstGeom prst="snip2DiagRect">
            <a:avLst/>
          </a:prstGeom>
          <a:effectLst>
            <a:softEdge rad="50800"/>
          </a:effectLst>
        </p:spPr>
      </p:pic>
      <p:pic>
        <p:nvPicPr>
          <p:cNvPr id="5" name="Resim 4" descr="yiyecek, meyve, yemek, çeşitler içeren bir resim&#10;&#10;Açıklama otomatik olarak oluşturuldu">
            <a:extLst>
              <a:ext uri="{FF2B5EF4-FFF2-40B4-BE49-F238E27FC236}">
                <a16:creationId xmlns:a16="http://schemas.microsoft.com/office/drawing/2014/main" id="{518BC7B4-2083-8B98-DD36-8FCFC5A74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38" y="3718220"/>
            <a:ext cx="3621075" cy="2716316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679088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BA7F96-B737-7323-AB54-C575F5584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Alkol tüketimi</a:t>
            </a:r>
            <a:endParaRPr lang="tr-TR" sz="7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0BFD88-6873-6F58-FCC2-9F65DBDD5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952" y="2590425"/>
            <a:ext cx="8773997" cy="4024424"/>
          </a:xfrm>
        </p:spPr>
        <p:txBody>
          <a:bodyPr/>
          <a:lstStyle/>
          <a:p>
            <a:r>
              <a:rPr lang="tr-T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Sedef hastalığı, alkol alımı ile tetiklenebilir veya kötüleşebilir.</a:t>
            </a:r>
          </a:p>
          <a:p>
            <a:r>
              <a:rPr lang="tr-T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Alkol, psoriatik cilt lezyonlarında inflamasyonu başlatabilir veya şiddetlendirebilir. </a:t>
            </a:r>
          </a:p>
          <a:p>
            <a:endParaRPr lang="tr-TR" dirty="0"/>
          </a:p>
        </p:txBody>
      </p:sp>
      <p:pic>
        <p:nvPicPr>
          <p:cNvPr id="5" name="Grafik 4" descr="Şarap düz dolguyla">
            <a:extLst>
              <a:ext uri="{FF2B5EF4-FFF2-40B4-BE49-F238E27FC236}">
                <a16:creationId xmlns:a16="http://schemas.microsoft.com/office/drawing/2014/main" id="{45DE8590-70F6-B4BE-9430-B1DAC9924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0477" y="4145437"/>
            <a:ext cx="914400" cy="914400"/>
          </a:xfrm>
          <a:prstGeom prst="rect">
            <a:avLst/>
          </a:prstGeom>
        </p:spPr>
      </p:pic>
      <p:pic>
        <p:nvPicPr>
          <p:cNvPr id="7" name="Grafik 6" descr="Martini düz dolguyla">
            <a:extLst>
              <a:ext uri="{FF2B5EF4-FFF2-40B4-BE49-F238E27FC236}">
                <a16:creationId xmlns:a16="http://schemas.microsoft.com/office/drawing/2014/main" id="{1A99499A-12D6-43F4-677D-A120A1A47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0984" y="4145437"/>
            <a:ext cx="914400" cy="914400"/>
          </a:xfrm>
          <a:prstGeom prst="rect">
            <a:avLst/>
          </a:prstGeom>
        </p:spPr>
      </p:pic>
      <p:pic>
        <p:nvPicPr>
          <p:cNvPr id="9" name="Grafik 8" descr="Bira düz dolguyla">
            <a:extLst>
              <a:ext uri="{FF2B5EF4-FFF2-40B4-BE49-F238E27FC236}">
                <a16:creationId xmlns:a16="http://schemas.microsoft.com/office/drawing/2014/main" id="{56C78CEC-BF6C-BFC3-892D-A29A07DE35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88402" y="41454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08991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Açılı çizgiler</Template>
  <TotalTime>108</TotalTime>
  <Words>505</Words>
  <Application>Microsoft Office PowerPoint</Application>
  <PresentationFormat>Geniş ekran</PresentationFormat>
  <Paragraphs>40</Paragraphs>
  <Slides>11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Arial</vt:lpstr>
      <vt:lpstr>Bookman Old Style</vt:lpstr>
      <vt:lpstr>Calibri</vt:lpstr>
      <vt:lpstr>Times New Roman</vt:lpstr>
      <vt:lpstr>Univers Condensed Light</vt:lpstr>
      <vt:lpstr>Walbaum Display Light</vt:lpstr>
      <vt:lpstr>AngleLinesVTI</vt:lpstr>
      <vt:lpstr>PowerPoint Sunusu</vt:lpstr>
      <vt:lpstr>PSORİASİS</vt:lpstr>
      <vt:lpstr>Enerji Gereksinimi </vt:lpstr>
      <vt:lpstr>KARBONHİDRATLAR </vt:lpstr>
      <vt:lpstr>PROTEİNLER </vt:lpstr>
      <vt:lpstr>Glutensız dIyet</vt:lpstr>
      <vt:lpstr>YAĞLAR </vt:lpstr>
      <vt:lpstr>Vitaminler ve Mineraller </vt:lpstr>
      <vt:lpstr>Alkol tüketimi</vt:lpstr>
      <vt:lpstr>SU TÜKETİMİ</vt:lpstr>
      <vt:lpstr>Kaynakça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Venüs Coşkun</dc:creator>
  <cp:lastModifiedBy>Venüs Coşkun</cp:lastModifiedBy>
  <cp:revision>51</cp:revision>
  <dcterms:created xsi:type="dcterms:W3CDTF">2022-10-20T12:34:34Z</dcterms:created>
  <dcterms:modified xsi:type="dcterms:W3CDTF">2022-10-25T23:58:04Z</dcterms:modified>
</cp:coreProperties>
</file>