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31"/>
  </p:notesMasterIdLst>
  <p:sldIdLst>
    <p:sldId id="257" r:id="rId2"/>
    <p:sldId id="260" r:id="rId3"/>
    <p:sldId id="258" r:id="rId4"/>
    <p:sldId id="263" r:id="rId5"/>
    <p:sldId id="264" r:id="rId6"/>
    <p:sldId id="265" r:id="rId7"/>
    <p:sldId id="261" r:id="rId8"/>
    <p:sldId id="262" r:id="rId9"/>
    <p:sldId id="267" r:id="rId10"/>
    <p:sldId id="269" r:id="rId11"/>
    <p:sldId id="266" r:id="rId12"/>
    <p:sldId id="259" r:id="rId13"/>
    <p:sldId id="270" r:id="rId14"/>
    <p:sldId id="271" r:id="rId15"/>
    <p:sldId id="272" r:id="rId16"/>
    <p:sldId id="273" r:id="rId17"/>
    <p:sldId id="289" r:id="rId18"/>
    <p:sldId id="288" r:id="rId19"/>
    <p:sldId id="279" r:id="rId20"/>
    <p:sldId id="287" r:id="rId21"/>
    <p:sldId id="268" r:id="rId22"/>
    <p:sldId id="283" r:id="rId23"/>
    <p:sldId id="284" r:id="rId24"/>
    <p:sldId id="280" r:id="rId25"/>
    <p:sldId id="281" r:id="rId26"/>
    <p:sldId id="282" r:id="rId27"/>
    <p:sldId id="290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1T19:43:38.2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2,'85'-2,"93"5,-107 9,-51-7,-1-2,29 2,88 8,16 1,-86-15,-35 0,1 1,0 1,0 2,46 9,-60-7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1T19:44:12.3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0,'734'0,"-712"0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1T19:44:14.4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55,'0'-1,"0"0,0 0,0 0,1 0,-1 1,0-1,1 0,-1 0,0 0,1 1,-1-1,1 0,0 1,-1-1,1 0,-1 1,1-1,0 1,0-1,-1 1,1-1,0 1,0 0,-1-1,1 1,1 0,27-7,-20 5,49-9,1 3,116-2,58 11,-210-1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1T19:44:19.9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28,'0'-1,"1"-1,-1 1,1 0,-1 0,1 0,-1 0,1 0,0 0,0 0,0 0,-1 0,1 0,0 1,0-1,0 0,0 0,0 1,0-1,1 1,-1-1,0 1,0-1,0 1,0 0,1 0,-1-1,2 1,40-5,-38 5,81-1,0 3,112 17,-181-17,109 19,-103-17,0-1,-1-1,1-1,30-2,-28-1,-1 2,0 1,35 6,-37-2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1T19:44:21.9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28,'0'-1,"0"0,1 0,0 0,-1 0,1 0,-1 0,1 0,0 0,0 0,0 0,-1 0,1 0,0 0,0 0,0 1,0-1,0 0,1 1,-1-1,0 1,0 0,0-1,0 1,1 0,-1-1,0 1,2 0,40-5,-38 5,41-2,-1 1,1 3,84 14,-72-8,0-3,0-3,63-4,-13-1,-73 3,19-1,-1 3,90 13,-119-10,-3-2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1T19:44:27.3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1,'734'0,"-717"1,-1 0,0 2,20 5,37 4,-62-11,1 1,0 0,19 6,-14-3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1T19:44:29.4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1,'55'-1,"-1"3,74 12,-94-9,1-2,36-1,-40-2,1 1,53 9,-28-1,0-3,1-3,73-4,-42 0,-67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1T19:44:53.79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1T19:44:56.97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16,'0'-4,"4"-2,2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5T19:55:55.5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5T19:55:56.25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1T19:43:44.0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2,'67'-1,"75"2,-133 1,-1 0,1 0,-1 1,0 0,0 0,12 7,-11-5,0 0,0-2,1 1,17 4,-6-5,-14-2,1 0,-1 0,1 1,-1 0,1 0,-1 1,0 0,0 0,9 7,-9-6,0-1,0 1,0-1,1 0,-1-1,1 1,-1-2,1 1,11 0,9 0,38-4,-44 0,-1 2,0 0,25 4,33 11,-57-12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5T19:55:56.9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5T19:55:57.4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1:25:06.4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82 24575,'0'-1'0,"0"0"0,1 0 0,-1 0 0,0 0 0,1 0 0,-1 0 0,1 1 0,-1-1 0,1 0 0,-1 0 0,1 0 0,0 1 0,-1-1 0,1 0 0,0 0 0,0 1 0,-1-1 0,1 1 0,0-1 0,0 1 0,0-1 0,0 1 0,0-1 0,0 1 0,0 0 0,-1 0 0,3-1 0,30-4 0,-29 4 0,246-3 0,-152 5 0,-37 3 0,-1 1 0,115 27 0,-120-24 0,1-2 0,0-2 0,90-7 0,-33 1 0,-97 1 0,-1-1 0,1 0 0,-1-2 0,0 1 0,26-11 0,-23 7 0,1 1 0,35-6 0,-29 7 0,-1 0 0,32-12 0,-37 10 0,1 1 0,-1 1 0,1 1 0,34-3 0,380 7 0,-191 2 0,479-2-1365,-689 0-5461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1:25:15.8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56 24575,'1571'0'0,"-1535"-2"0,0-2 0,0-1 0,38-11 0,-34 7 0,0 1 0,41-2 0,293 9 0,-183 3 0,996-2-1365,-1162 0-5461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1:25:17.9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 24575,'1006'0'0,"-904"5"0,106 18 0,-109-10 0,129 1 0,1158-16-1712,-800 3 3424,-484-5-2167,0-4 0,199-42 0,-264 42-6371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1:25:26.5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24575,'920'0'0,"-874"2"0,53 10 0,44 1 0,831-12 98,-435-3-1561,-511 2-5363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1:25:28.4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30 24575,'389'-17'0,"314"4"0,-449 15 0,-216-2-1365,-8 0-5461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1:25:32.8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28 24575,'85'-2'0,"93"4"0,-102 10 0,-49-6 0,39 1 0,461-4 0,-270-5 0,614 2 0,-795-4 0,107-18 0,23-3 0,-18 22-1365,-156 4-5461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1:25:34.4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24575,'1'1'0,"-1"0"0,0-1 0,1 1 0,-1 0 0,1 0 0,-1 0 0,1-1 0,-1 1 0,1 0 0,0-1 0,-1 1 0,1-1 0,0 1 0,-1 0 0,1-1 0,0 0 0,0 1 0,0-1 0,-1 1 0,1-1 0,0 0 0,0 0 0,0 1 0,1-1 0,27 6 0,-27-6 0,71 7 0,0-3 0,75-7 0,-39 1 0,931 2-1365,-1010 0-5461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1:25:36.8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24575,'553'0'-1365,"-531"0"-5461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1T19:43:50.9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1,'36'-1,"-1"2,1 2,51 9,-62-7,1-2,39 1,-38-4,1 2,27 5,-3 3,-30-7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1:25:48.1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0 106 24575,'2927'0'0,"-2886"-3"0,0-1 0,0-2 0,56-17 0,-47 11 0,-29 6 33,34-14 0,-41 14-272,1 0 1,0 1-1,0 1 1,1 0-1,16-1 1,-10 3-6588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1:25:56.9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24575,'1'1'0,"-1"0"0,1 0 0,-1 0 0,1 1 0,-1-1 0,1 0 0,0 0 0,-1 0 0,1 0 0,0 0 0,0 0 0,0-1 0,0 1 0,0 0 0,0 0 0,0-1 0,0 1 0,0 0 0,0-1 0,2 1 0,27 12 0,-27-12 0,14 5 0,0-2 0,0 0 0,0-1 0,33 2 0,74-5 0,-59-2 0,434 1 0,-409 5-4964,42 14 3037,10 0 1969,165-3-975,156-16 7162,-171-1-4676,742 2-1553,-997 2 0,0 1 0,49 13 0,-31-6 0,66 11 0,209 8 0,141-31 0,-415-1 0,0-3 0,-1-2 0,61-17 0,1 0 0,-79 18-96,85-16-539,209-14 1,-285 37-6192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1:25:59.7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0 105 24575,'166'-13'0,"-14"0"0,762 11-1057,-454 4 674,-359-1 383,110-3 0,-191 0 188,0-1-1,0-1 1,36-12 0,-35 9-16,0 1 0,0 1 1,27-3-1,36-4-68,12-2-1573,-74 13-5357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1:26:02.1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10 136 24575,'0'1'0,"0"-1"0,0 0 0,-1 0 0,1 0 0,0 0 0,0 0 0,-1 0 0,1 0 0,0 1 0,0-1 0,-1 0 0,1 0 0,0 0 0,0 0 0,-1 0 0,1 0 0,0 0 0,-1 0 0,1-1 0,0 1 0,0 0 0,-1 0 0,1 0 0,0 0 0,0 0 0,-1 0 0,1 0 0,0-1 0,0 1 0,0 0 0,-1 0 0,1 0 0,0-1 0,0 1 0,0 0 0,-1 0 0,1 0 0,0-1 0,0 1 0,0 0 0,0 0 0,0-1 0,0 1 0,0 0 0,0 0 0,0-1 0,0 1 0,-1 0 0,1-1 0,0 1 0,1 0 0,-1 0 0,0-1 0,0 1 0,0 0 0,0 0 0,0-1 0,0 1 0,0 0 0,0 0 0,0-1 0,0 1 0,1 0 0,0-2 0,0 1 0,0 0 0,0 0 0,0 1 0,0-1 0,0 0 0,0 0 0,0 0 0,1 1 0,-1-1 0,0 1 0,0-1 0,3 0 0,31-3 0,0 0 0,0 3 0,44 2 0,-19 1 0,1009-1 0,-1033-4 0,1-1 0,-1-1 0,65-20 0,38-5 0,-4 18 0,-80 9 0,66-12 0,-70 8 0,0 3 0,0 1 0,60 6 0,-17-1 0,-58-2-1365,-7 0-5461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1:26:16.1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24575,'3981'0'-1365,"-3956"0"-5461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1:26:18.4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24575,'863'0'0,"-700"12"0,-32-1 0,314-7 0,-284-5 0,-143 2 0,0 0 0,0 2 0,-1 0 0,1 1 0,-1 1 0,18 8 0,-24-10 0,16 4 0,0-2 0,0-1 0,1-1 0,0-1 0,43-3 0,-23 1 0,1696 0 0,-773-2 0,-467 2-1365,-469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1T19:43:54.3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0,'420'0,"-408"1,-1 1,1 0,0 0,0 1,-1 1,20 8,-17-6,0-1,0-1,25 5,32 4,-45-7,0-2,35 2,-52-6,1 0,0 1,0 0,0 0,0 1,-1 0,1 1,-1 0,1 0,-1 1,11 7,-13-8,0 0,0 0,0 0,0-1,0 0,10 1,2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1T19:43:57.9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57,'6'-5,"1"-1,0 1,0 0,1 0,-1 1,1 0,0 1,0-1,1 1,-1 1,0 0,1 0,10-1,13 1,1 1,40 3,-15 0,13-1,114 14,-144-10,-27-4,0 1,24 6,-22-2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1T19:44:01.7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2,'84'-2,"93"5,-68 20,-44-10,10 1,176 16,-185-18,-46-8,1 0,28 1,223-6,-243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1T19:44:03.4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1,'472'0,"-450"0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1T19:44:06.3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29,'8'-1,"0"0,1 0,-1-1,16-5,23-5,225 8,-149 6,-116-2,0 0,1 1,-1 0,0 0,1 1,-1 0,0 0,0 1,-1 0,1 0,0 0,-1 1,0 0,0 0,0 1,7 7,2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1T19:44:08.8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71,'86'-1,"102"3,-164 0,-1 2,0 1,30 10,-31-8,0-1,0-1,42 3,16-10,-62 0,0 1,0 1,0 0,0 1,0 1,0 1,22 6,-2 7,-31-12,1 0,1-1,-1 1,0-2,1 1,0-1,-1-1,1 0,0 0,11 0,-14-2,0 0,0 0,0 0,-1-1,1 0,0 0,-1-1,1 1,-1-1,0 0,6-5,5-5,-1-1,14-16,-16 16,30-25,-7 13,-20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50010-7D61-459F-A3F7-3D9A34BAB344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05CC9-C0D8-4972-992F-F5B64510F7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74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4000" dirty="0" err="1"/>
              <a:t>IgG</a:t>
            </a:r>
            <a:r>
              <a:rPr lang="tr-TR" sz="4000" dirty="0"/>
              <a:t>’ler ilk trimesterde plasental bariyeri geçmezler</a:t>
            </a:r>
            <a:r>
              <a:rPr lang="en-US" sz="4000" baseline="30000" dirty="0"/>
              <a:t>1,2 </a:t>
            </a:r>
          </a:p>
          <a:p>
            <a:pPr lvl="1"/>
            <a:r>
              <a:rPr lang="tr-TR" sz="4000" dirty="0"/>
              <a:t>13. haftaya kadar (en erken tetkik) fetal IgG’lerde lineer, 32. haftadan sonra ise anlamlı bir yükseliş görülür</a:t>
            </a:r>
            <a:r>
              <a:rPr lang="en-US" sz="4000" baseline="30000" dirty="0"/>
              <a:t>2,3</a:t>
            </a:r>
          </a:p>
          <a:p>
            <a:pPr lvl="1"/>
            <a:r>
              <a:rPr lang="tr-TR" sz="4000" dirty="0"/>
              <a:t>Öncelikli alttip geçişi</a:t>
            </a:r>
            <a:r>
              <a:rPr lang="en-US" sz="4000" dirty="0"/>
              <a:t>: IgG1&gt;IgG4&gt;IgG3&gt;IgG2</a:t>
            </a:r>
            <a:r>
              <a:rPr lang="en-US" sz="4000" baseline="30000" dirty="0"/>
              <a:t>1,3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1238-E842-42F3-B453-5FC3F4F29644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717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7E5-835F-470E-A07B-1666CFA49362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33C6-97E6-42C8-940C-C8063ECE45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318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7E5-835F-470E-A07B-1666CFA49362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33C6-97E6-42C8-940C-C8063ECE45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488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7E5-835F-470E-A07B-1666CFA49362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33C6-97E6-42C8-940C-C8063ECE45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16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7E5-835F-470E-A07B-1666CFA49362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33C6-97E6-42C8-940C-C8063ECE45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090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7E5-835F-470E-A07B-1666CFA49362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33C6-97E6-42C8-940C-C8063ECE45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90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7E5-835F-470E-A07B-1666CFA49362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33C6-97E6-42C8-940C-C8063ECE45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82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7E5-835F-470E-A07B-1666CFA49362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33C6-97E6-42C8-940C-C8063ECE453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2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7E5-835F-470E-A07B-1666CFA49362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33C6-97E6-42C8-940C-C8063ECE45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0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7E5-835F-470E-A07B-1666CFA49362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33C6-97E6-42C8-940C-C8063ECE45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8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7E5-835F-470E-A07B-1666CFA49362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33C6-97E6-42C8-940C-C8063ECE45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29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C0937E5-835F-470E-A07B-1666CFA49362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33C6-97E6-42C8-940C-C8063ECE45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944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C0937E5-835F-470E-A07B-1666CFA49362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A5633C6-97E6-42C8-940C-C8063ECE45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94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eb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35.png"/><Relationship Id="rId7" Type="http://schemas.openxmlformats.org/officeDocument/2006/relationships/customXml" Target="../ink/ink2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36.png"/><Relationship Id="rId4" Type="http://schemas.openxmlformats.org/officeDocument/2006/relationships/customXml" Target="../ink/ink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40.png"/><Relationship Id="rId7" Type="http://schemas.openxmlformats.org/officeDocument/2006/relationships/image" Target="../media/image39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380.png"/><Relationship Id="rId4" Type="http://schemas.openxmlformats.org/officeDocument/2006/relationships/customXml" Target="../ink/ink22.xml"/><Relationship Id="rId9" Type="http://schemas.openxmlformats.org/officeDocument/2006/relationships/image" Target="../media/image4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12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ustomXml" Target="../ink/ink29.xml"/><Relationship Id="rId5" Type="http://schemas.openxmlformats.org/officeDocument/2006/relationships/customXml" Target="../ink/ink26.xml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customXml" Target="../ink/ink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customXml" Target="../ink/ink35.xml"/><Relationship Id="rId3" Type="http://schemas.openxmlformats.org/officeDocument/2006/relationships/customXml" Target="../ink/ink30.xml"/><Relationship Id="rId7" Type="http://schemas.openxmlformats.org/officeDocument/2006/relationships/customXml" Target="../ink/ink32.xml"/><Relationship Id="rId12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customXml" Target="../ink/ink33.xml"/><Relationship Id="rId1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21.png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5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3.xml"/><Relationship Id="rId30" Type="http://schemas.openxmlformats.org/officeDocument/2006/relationships/image" Target="../media/image19.png"/><Relationship Id="rId35" Type="http://schemas.openxmlformats.org/officeDocument/2006/relationships/customXml" Target="../ink/ink17.xml"/><Relationship Id="rId8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386B54-FB68-8265-6B38-3A34B7D9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67" y="964692"/>
            <a:ext cx="9785023" cy="2881444"/>
          </a:xfrm>
        </p:spPr>
        <p:txBody>
          <a:bodyPr/>
          <a:lstStyle/>
          <a:p>
            <a:r>
              <a:rPr lang="tr-TR" dirty="0"/>
              <a:t>Gebelik ve </a:t>
            </a:r>
            <a:r>
              <a:rPr lang="tr-TR" dirty="0" err="1"/>
              <a:t>psöriasis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2282D4-8478-B7E8-DD85-C658D862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202" y="5184742"/>
            <a:ext cx="6249973" cy="1262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/>
              <a:t>Doç.Dr.İlteriş</a:t>
            </a:r>
            <a:r>
              <a:rPr lang="tr-TR" dirty="0"/>
              <a:t> Oğuz Topal</a:t>
            </a:r>
          </a:p>
          <a:p>
            <a:pPr marL="0" indent="0">
              <a:buNone/>
            </a:pPr>
            <a:r>
              <a:rPr lang="tr-TR" dirty="0"/>
              <a:t>26.10.2022</a:t>
            </a:r>
          </a:p>
          <a:p>
            <a:pPr marL="0" indent="0">
              <a:buNone/>
            </a:pPr>
            <a:r>
              <a:rPr lang="tr-TR" dirty="0" err="1"/>
              <a:t>Prof.Dr.Cemil</a:t>
            </a:r>
            <a:r>
              <a:rPr lang="tr-TR" dirty="0"/>
              <a:t> </a:t>
            </a:r>
            <a:r>
              <a:rPr lang="tr-TR" dirty="0" err="1"/>
              <a:t>Taşcıoğlu</a:t>
            </a:r>
            <a:r>
              <a:rPr lang="tr-TR" dirty="0"/>
              <a:t> Şehir Hastanesi Dermatoloji Kliniği</a:t>
            </a:r>
          </a:p>
        </p:txBody>
      </p:sp>
    </p:spTree>
    <p:extLst>
      <p:ext uri="{BB962C8B-B14F-4D97-AF65-F5344CB8AC3E}">
        <p14:creationId xmlns:p14="http://schemas.microsoft.com/office/powerpoint/2010/main" val="95818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9D7852-B404-0F94-A8E1-4308E0214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54249DC-D2EF-5CD7-58DE-4F51C8ED73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398" y="443060"/>
            <a:ext cx="8184388" cy="603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209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A042EE-C350-AED8-EB58-35BD617B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996" y="838986"/>
            <a:ext cx="8414868" cy="1314426"/>
          </a:xfrm>
        </p:spPr>
        <p:txBody>
          <a:bodyPr/>
          <a:lstStyle/>
          <a:p>
            <a:r>
              <a:rPr lang="tr-TR" dirty="0"/>
              <a:t>Tedavide kullanılan ilaçların gebelikte etkileri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4925A6-8EB2-5D5B-CAD4-27E7917B0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668" y="2638044"/>
            <a:ext cx="8952196" cy="3102880"/>
          </a:xfrm>
        </p:spPr>
        <p:txBody>
          <a:bodyPr>
            <a:normAutofit/>
          </a:bodyPr>
          <a:lstStyle/>
          <a:p>
            <a:r>
              <a:rPr lang="tr-TR" dirty="0"/>
              <a:t>Prematüre doğum, düşük doğum ağırlıklı bebek siklosporin kullanımı ile ilişkili</a:t>
            </a:r>
          </a:p>
          <a:p>
            <a:r>
              <a:rPr lang="tr-TR" dirty="0"/>
              <a:t>Potent topikal steroidlerin uzun süreli kullanımı düşük doğum ağırlıklı bebek ile ilişkili</a:t>
            </a:r>
          </a:p>
          <a:p>
            <a:r>
              <a:rPr lang="tr-TR" dirty="0"/>
              <a:t>Sistemik kortikosteroidler konjenital malformasyon ve fetal büyüme geriliği </a:t>
            </a:r>
          </a:p>
          <a:p>
            <a:r>
              <a:rPr lang="tr-TR" dirty="0"/>
              <a:t>Biyolojik tedaviler için</a:t>
            </a:r>
          </a:p>
          <a:p>
            <a:r>
              <a:rPr lang="tr-TR" dirty="0" err="1"/>
              <a:t>Etanerceptte</a:t>
            </a:r>
            <a:r>
              <a:rPr lang="tr-TR" dirty="0"/>
              <a:t> ilk trimesterde </a:t>
            </a:r>
            <a:r>
              <a:rPr lang="tr-TR" dirty="0" err="1"/>
              <a:t>spontan</a:t>
            </a:r>
            <a:r>
              <a:rPr lang="tr-TR" dirty="0"/>
              <a:t> </a:t>
            </a:r>
            <a:r>
              <a:rPr lang="tr-TR" dirty="0" err="1"/>
              <a:t>abort</a:t>
            </a:r>
            <a:r>
              <a:rPr lang="tr-TR" dirty="0"/>
              <a:t> riski </a:t>
            </a:r>
          </a:p>
        </p:txBody>
      </p:sp>
    </p:spTree>
    <p:extLst>
      <p:ext uri="{BB962C8B-B14F-4D97-AF65-F5344CB8AC3E}">
        <p14:creationId xmlns:p14="http://schemas.microsoft.com/office/powerpoint/2010/main" val="261783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2104" y="338328"/>
            <a:ext cx="9912096" cy="1565886"/>
          </a:xfrm>
        </p:spPr>
        <p:txBody>
          <a:bodyPr>
            <a:normAutofit/>
          </a:bodyPr>
          <a:lstStyle/>
          <a:p>
            <a:r>
              <a:rPr lang="tr-TR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TOPİKAL STEROİDLER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648" y="2130552"/>
            <a:ext cx="11312259" cy="454456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İlk basamak tedavidir.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Sistemik emilim %0,5 ila 7’dir.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Çok sayıda geniş popülasyon tabanlı çalışmalar ve </a:t>
            </a:r>
            <a:r>
              <a:rPr lang="tr-TR" b="1" dirty="0" err="1"/>
              <a:t>Cochrane</a:t>
            </a:r>
            <a:r>
              <a:rPr lang="tr-TR" b="1" dirty="0"/>
              <a:t> çalışmalarında </a:t>
            </a:r>
            <a:r>
              <a:rPr lang="tr-TR" b="1" dirty="0" err="1"/>
              <a:t>topikal</a:t>
            </a:r>
            <a:r>
              <a:rPr lang="tr-TR" b="1" dirty="0"/>
              <a:t> </a:t>
            </a:r>
            <a:r>
              <a:rPr lang="tr-TR" b="1" dirty="0" err="1"/>
              <a:t>steroidlerin</a:t>
            </a:r>
            <a:r>
              <a:rPr lang="tr-TR" b="1" dirty="0"/>
              <a:t> </a:t>
            </a:r>
            <a:r>
              <a:rPr lang="tr-TR" b="1" dirty="0" err="1"/>
              <a:t>malformasyonları</a:t>
            </a:r>
            <a:r>
              <a:rPr lang="tr-TR" b="1" dirty="0"/>
              <a:t> ve </a:t>
            </a:r>
            <a:r>
              <a:rPr lang="tr-TR" b="1" dirty="0" err="1"/>
              <a:t>preterm</a:t>
            </a:r>
            <a:r>
              <a:rPr lang="tr-TR" b="1" dirty="0"/>
              <a:t> doğum oranlarını artırmadığı gösterilmiştir.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Bununla beraber </a:t>
            </a:r>
            <a:r>
              <a:rPr lang="tr-TR" b="1" dirty="0">
                <a:solidFill>
                  <a:srgbClr val="FF0000"/>
                </a:solidFill>
              </a:rPr>
              <a:t>yüksek </a:t>
            </a:r>
            <a:r>
              <a:rPr lang="tr-TR" b="1" dirty="0" err="1">
                <a:solidFill>
                  <a:srgbClr val="FF0000"/>
                </a:solidFill>
              </a:rPr>
              <a:t>potent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steroidler</a:t>
            </a:r>
            <a:r>
              <a:rPr lang="tr-TR" b="1" dirty="0">
                <a:solidFill>
                  <a:srgbClr val="FF0000"/>
                </a:solidFill>
              </a:rPr>
              <a:t>  ve </a:t>
            </a:r>
            <a:r>
              <a:rPr lang="tr-TR" b="1" dirty="0" err="1">
                <a:solidFill>
                  <a:srgbClr val="FF0000"/>
                </a:solidFill>
              </a:rPr>
              <a:t>fetal</a:t>
            </a:r>
            <a:r>
              <a:rPr lang="tr-TR" b="1" dirty="0">
                <a:solidFill>
                  <a:srgbClr val="FF0000"/>
                </a:solidFill>
              </a:rPr>
              <a:t> büyümede durma arasında </a:t>
            </a:r>
            <a:r>
              <a:rPr lang="tr-TR" b="1" dirty="0"/>
              <a:t>ilişki vardır.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 err="1"/>
              <a:t>Absorbsiyon</a:t>
            </a:r>
            <a:r>
              <a:rPr lang="tr-TR" b="1" dirty="0"/>
              <a:t> yüzey alanı, anatomik bölge, uygulama sıklığı gibi faktörlere bağlı olarak değişir.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Gebelerde sınırlı miktarda ve belirli sürede uygulama yapılmalıdır.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Aralıklı ve hafif-orta </a:t>
            </a:r>
            <a:r>
              <a:rPr lang="tr-TR" b="1" dirty="0" err="1"/>
              <a:t>potent</a:t>
            </a:r>
            <a:r>
              <a:rPr lang="tr-TR" b="1" dirty="0"/>
              <a:t> </a:t>
            </a:r>
            <a:r>
              <a:rPr lang="tr-TR" b="1" dirty="0" err="1"/>
              <a:t>steroid</a:t>
            </a:r>
            <a:r>
              <a:rPr lang="tr-TR" b="1" dirty="0"/>
              <a:t> kullanılmalıdır. </a:t>
            </a:r>
            <a:r>
              <a:rPr lang="tr-TR" b="1" dirty="0">
                <a:solidFill>
                  <a:srgbClr val="FF0000"/>
                </a:solidFill>
              </a:rPr>
              <a:t>Düşük </a:t>
            </a:r>
            <a:r>
              <a:rPr lang="tr-TR" b="1" dirty="0" err="1">
                <a:solidFill>
                  <a:srgbClr val="FF0000"/>
                </a:solidFill>
              </a:rPr>
              <a:t>potent</a:t>
            </a:r>
            <a:r>
              <a:rPr lang="tr-TR" b="1" dirty="0">
                <a:solidFill>
                  <a:srgbClr val="FF0000"/>
                </a:solidFill>
              </a:rPr>
              <a:t> haftada 100 </a:t>
            </a:r>
            <a:r>
              <a:rPr lang="tr-TR" b="1" dirty="0" err="1">
                <a:solidFill>
                  <a:srgbClr val="FF0000"/>
                </a:solidFill>
              </a:rPr>
              <a:t>gr’dan</a:t>
            </a:r>
            <a:r>
              <a:rPr lang="tr-TR" b="1" dirty="0">
                <a:solidFill>
                  <a:srgbClr val="FF0000"/>
                </a:solidFill>
              </a:rPr>
              <a:t> az, </a:t>
            </a:r>
            <a:r>
              <a:rPr lang="tr-TR" b="1" dirty="0" err="1">
                <a:solidFill>
                  <a:srgbClr val="FF0000"/>
                </a:solidFill>
              </a:rPr>
              <a:t>potent</a:t>
            </a:r>
            <a:r>
              <a:rPr lang="tr-TR" b="1" dirty="0">
                <a:solidFill>
                  <a:srgbClr val="FF0000"/>
                </a:solidFill>
              </a:rPr>
              <a:t> olan 50 gr, yüksek </a:t>
            </a:r>
            <a:r>
              <a:rPr lang="tr-TR" b="1" dirty="0" err="1">
                <a:solidFill>
                  <a:srgbClr val="FF0000"/>
                </a:solidFill>
              </a:rPr>
              <a:t>potent</a:t>
            </a:r>
            <a:r>
              <a:rPr lang="tr-TR" b="1" dirty="0">
                <a:solidFill>
                  <a:srgbClr val="FF0000"/>
                </a:solidFill>
              </a:rPr>
              <a:t> haftada 30 </a:t>
            </a:r>
            <a:r>
              <a:rPr lang="tr-TR" b="1" dirty="0" err="1">
                <a:solidFill>
                  <a:srgbClr val="FF0000"/>
                </a:solidFill>
              </a:rPr>
              <a:t>gr’dan</a:t>
            </a:r>
            <a:r>
              <a:rPr lang="tr-TR" b="1" dirty="0">
                <a:solidFill>
                  <a:srgbClr val="FF0000"/>
                </a:solidFill>
              </a:rPr>
              <a:t> az kullanılmalı</a:t>
            </a:r>
            <a:r>
              <a:rPr lang="tr-TR" b="1" dirty="0"/>
              <a:t>. Düşük veya orta </a:t>
            </a:r>
            <a:r>
              <a:rPr lang="tr-TR" b="1" dirty="0" err="1"/>
              <a:t>potent</a:t>
            </a:r>
            <a:r>
              <a:rPr lang="tr-TR" b="1" dirty="0"/>
              <a:t> olanlar tercih edilir. %64,8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 </a:t>
            </a:r>
            <a:r>
              <a:rPr lang="tr-TR" b="1" dirty="0" err="1"/>
              <a:t>Stria</a:t>
            </a:r>
            <a:r>
              <a:rPr lang="tr-TR" b="1" dirty="0"/>
              <a:t> riski yüksektir. 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277856" cy="1187023"/>
          </a:xfrm>
        </p:spPr>
        <p:txBody>
          <a:bodyPr>
            <a:normAutofit fontScale="90000"/>
          </a:bodyPr>
          <a:lstStyle/>
          <a:p>
            <a:r>
              <a:rPr lang="tr-TR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TOPİKAL VİTAMİN D ANALOGLARI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90194" y="2057400"/>
            <a:ext cx="10727703" cy="465448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En yaygın yan etki iritasyon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Fazla miktarda kullanım </a:t>
            </a:r>
            <a:r>
              <a:rPr lang="tr-TR" b="1" dirty="0" err="1"/>
              <a:t>hiperkalsemiye</a:t>
            </a:r>
            <a:r>
              <a:rPr lang="tr-TR" b="1" dirty="0"/>
              <a:t> neden olabilir.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İnsanlarda </a:t>
            </a:r>
            <a:r>
              <a:rPr lang="tr-TR" b="1" dirty="0" err="1"/>
              <a:t>teratojenite</a:t>
            </a:r>
            <a:r>
              <a:rPr lang="tr-TR" b="1" dirty="0"/>
              <a:t> olasılığını gösteren çalışma yok. Hayvan çalışmalarında oral </a:t>
            </a:r>
            <a:r>
              <a:rPr lang="tr-TR" b="1" dirty="0" err="1"/>
              <a:t>kalsipotrienin</a:t>
            </a:r>
            <a:r>
              <a:rPr lang="tr-TR" b="1" dirty="0"/>
              <a:t> iskelet anormallikleri sıklığını artırdığı gösterilmiş.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Gebelik kategorisi C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 err="1"/>
              <a:t>Hipervitaminoz</a:t>
            </a:r>
            <a:r>
              <a:rPr lang="tr-TR" b="1" dirty="0"/>
              <a:t> D </a:t>
            </a:r>
            <a:r>
              <a:rPr lang="tr-TR" b="1" dirty="0" err="1"/>
              <a:t>fetal</a:t>
            </a:r>
            <a:r>
              <a:rPr lang="tr-TR" b="1" dirty="0"/>
              <a:t> gelişimi negatif etkileyebilir. Nadiren yüksek seviyede </a:t>
            </a:r>
            <a:r>
              <a:rPr lang="tr-TR" b="1" dirty="0" err="1"/>
              <a:t>topikal</a:t>
            </a:r>
            <a:r>
              <a:rPr lang="tr-TR" b="1" dirty="0"/>
              <a:t> kullanım sonucu meydana gelir.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FF0000"/>
                </a:solidFill>
              </a:rPr>
              <a:t>Haftada 100 </a:t>
            </a:r>
            <a:r>
              <a:rPr lang="tr-TR" b="1" dirty="0" err="1">
                <a:solidFill>
                  <a:srgbClr val="FF0000"/>
                </a:solidFill>
              </a:rPr>
              <a:t>gr’dan</a:t>
            </a:r>
            <a:r>
              <a:rPr lang="tr-TR" b="1" dirty="0">
                <a:solidFill>
                  <a:srgbClr val="FF0000"/>
                </a:solidFill>
              </a:rPr>
              <a:t> az kullanım </a:t>
            </a:r>
            <a:r>
              <a:rPr lang="tr-TR" b="1" dirty="0"/>
              <a:t>öneriliyor. </a:t>
            </a:r>
          </a:p>
          <a:p>
            <a:endParaRPr lang="tr-TR" b="1" dirty="0"/>
          </a:p>
        </p:txBody>
      </p:sp>
      <p:pic>
        <p:nvPicPr>
          <p:cNvPr id="2050" name="Picture 2" descr="Psorcutan Krem Ne İşe Yarar? Psorcutan Krem Nasıl Kullanılır?">
            <a:extLst>
              <a:ext uri="{FF2B5EF4-FFF2-40B4-BE49-F238E27FC236}">
                <a16:creationId xmlns:a16="http://schemas.microsoft.com/office/drawing/2014/main" id="{757C8698-B1B4-AAEE-6322-3FA04770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19" y="4666268"/>
            <a:ext cx="4382286" cy="17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4088" y="658368"/>
            <a:ext cx="10597896" cy="1499616"/>
          </a:xfrm>
        </p:spPr>
        <p:txBody>
          <a:bodyPr>
            <a:normAutofit/>
          </a:bodyPr>
          <a:lstStyle/>
          <a:p>
            <a:r>
              <a:rPr lang="tr-TR" sz="4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TOPİKAL KALSİNÖRİN İNHİBİTÖRLERİ</a:t>
            </a:r>
            <a:endParaRPr lang="tr-TR" sz="4000" b="1" i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06387" y="2556455"/>
            <a:ext cx="9875521" cy="44897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Özellikle </a:t>
            </a:r>
            <a:r>
              <a:rPr lang="tr-TR" b="1" dirty="0" err="1"/>
              <a:t>fasyal</a:t>
            </a:r>
            <a:r>
              <a:rPr lang="tr-TR" b="1" dirty="0"/>
              <a:t>, </a:t>
            </a:r>
            <a:r>
              <a:rPr lang="tr-TR" b="1" dirty="0" err="1"/>
              <a:t>genital</a:t>
            </a:r>
            <a:r>
              <a:rPr lang="tr-TR" b="1" dirty="0"/>
              <a:t> ve </a:t>
            </a:r>
            <a:r>
              <a:rPr lang="tr-TR" b="1" dirty="0" err="1"/>
              <a:t>intertriginöz</a:t>
            </a:r>
            <a:r>
              <a:rPr lang="tr-TR" b="1" dirty="0"/>
              <a:t> bölgelerde deri </a:t>
            </a:r>
            <a:r>
              <a:rPr lang="tr-TR" b="1" dirty="0" err="1"/>
              <a:t>atrofisine</a:t>
            </a:r>
            <a:r>
              <a:rPr lang="tr-TR" b="1" dirty="0"/>
              <a:t> neden olmadığı için tercih edilir.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Büyük molekül oldukları için </a:t>
            </a:r>
            <a:r>
              <a:rPr lang="tr-TR" b="1" dirty="0" err="1"/>
              <a:t>steroidlere</a:t>
            </a:r>
            <a:r>
              <a:rPr lang="tr-TR" b="1" dirty="0"/>
              <a:t> göre sistemik emilim azdır.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Oral kullanımda sistemik emilim sonucu düşük doğum ağırlılığı olan bebek ve prematüre bebek bildirilmiştir. Düşük risk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Gebelik kategorisi C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FF0000"/>
                </a:solidFill>
              </a:rPr>
              <a:t>Küçük alanlara günde 5  gram’dan az 2-3 hafta kullanılmalı.</a:t>
            </a:r>
          </a:p>
          <a:p>
            <a:pPr algn="just"/>
            <a:endParaRPr lang="tr-TR" b="1" dirty="0"/>
          </a:p>
        </p:txBody>
      </p:sp>
      <p:pic>
        <p:nvPicPr>
          <p:cNvPr id="3074" name="Picture 2" descr="Tacrolin Pomad (Krem) Neden Kullanılır, Fiyatı? | Kızlara Moda">
            <a:extLst>
              <a:ext uri="{FF2B5EF4-FFF2-40B4-BE49-F238E27FC236}">
                <a16:creationId xmlns:a16="http://schemas.microsoft.com/office/drawing/2014/main" id="{03BA43BA-807A-749E-2ABB-E9AC8C82A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88" y="4354182"/>
            <a:ext cx="2719967" cy="20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010" y="346152"/>
            <a:ext cx="4242061" cy="1499616"/>
          </a:xfrm>
        </p:spPr>
        <p:txBody>
          <a:bodyPr>
            <a:normAutofit/>
          </a:bodyPr>
          <a:lstStyle/>
          <a:p>
            <a:r>
              <a:rPr lang="tr-TR" sz="4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FOTOTERAPİ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77823" y="1916846"/>
            <a:ext cx="10999949" cy="459368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11200" b="1" dirty="0">
                <a:solidFill>
                  <a:srgbClr val="FF0000"/>
                </a:solidFill>
              </a:rPr>
              <a:t>UVB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6400" b="1" dirty="0"/>
              <a:t>Geniş ve dar bant UVB gebelikte güvenli ve etkilidir.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6400" b="1" dirty="0"/>
              <a:t>Spesifik olarak </a:t>
            </a:r>
            <a:r>
              <a:rPr lang="tr-TR" sz="6400" b="1" dirty="0" err="1"/>
              <a:t>UVB’nin</a:t>
            </a:r>
            <a:r>
              <a:rPr lang="tr-TR" sz="6400" b="1" dirty="0"/>
              <a:t> etkinliğini  ve aşırı miktarda UVB </a:t>
            </a:r>
            <a:r>
              <a:rPr lang="tr-TR" sz="6400" b="1" dirty="0" err="1"/>
              <a:t>maruziyetinin</a:t>
            </a:r>
            <a:r>
              <a:rPr lang="tr-TR" sz="6400" b="1" dirty="0"/>
              <a:t>  gebelerde etkisini değerlendiren çalışma yoktur.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6400" b="1" dirty="0"/>
              <a:t>Gebe çiftçi hastaların </a:t>
            </a:r>
            <a:r>
              <a:rPr lang="tr-TR" sz="6400" b="1" dirty="0" err="1"/>
              <a:t>dışarda</a:t>
            </a:r>
            <a:r>
              <a:rPr lang="tr-TR" sz="6400" b="1" dirty="0"/>
              <a:t> fazla vakit geçiren erken doğum, düşük doğum ağırlığı veya </a:t>
            </a:r>
            <a:r>
              <a:rPr lang="tr-TR" sz="6400" b="1" dirty="0" err="1"/>
              <a:t>konjenital</a:t>
            </a:r>
            <a:r>
              <a:rPr lang="tr-TR" sz="6400" b="1" dirty="0"/>
              <a:t> </a:t>
            </a:r>
            <a:r>
              <a:rPr lang="tr-TR" sz="6400" b="1" dirty="0" err="1"/>
              <a:t>malformasyon</a:t>
            </a:r>
            <a:r>
              <a:rPr lang="tr-TR" sz="6400" b="1" dirty="0"/>
              <a:t> bulunmamıştır.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6400" b="1" dirty="0" err="1"/>
              <a:t>Jeneralize</a:t>
            </a:r>
            <a:r>
              <a:rPr lang="tr-TR" sz="6400" b="1" dirty="0"/>
              <a:t> püstüler </a:t>
            </a:r>
            <a:r>
              <a:rPr lang="tr-TR" sz="6400" b="1" dirty="0" err="1"/>
              <a:t>psöriasisi</a:t>
            </a:r>
            <a:r>
              <a:rPr lang="tr-TR" sz="6400" b="1" dirty="0"/>
              <a:t> olan bir gebe kadın </a:t>
            </a:r>
            <a:r>
              <a:rPr lang="tr-TR" sz="6400" b="1" dirty="0" err="1"/>
              <a:t>topikal</a:t>
            </a:r>
            <a:r>
              <a:rPr lang="tr-TR" sz="6400" b="1" dirty="0"/>
              <a:t> </a:t>
            </a:r>
            <a:r>
              <a:rPr lang="tr-TR" sz="6400" b="1" dirty="0" err="1"/>
              <a:t>steroid</a:t>
            </a:r>
            <a:r>
              <a:rPr lang="tr-TR" sz="6400" b="1" dirty="0"/>
              <a:t> ve UVB tedavisi ile tedavi edilmiş ve önemli klinik düzelme olmuş. Sağlıklı bir bebek doğurmuştur.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6400" b="1" dirty="0"/>
              <a:t>UVB </a:t>
            </a:r>
            <a:r>
              <a:rPr lang="tr-TR" sz="6400" b="1" dirty="0" err="1"/>
              <a:t>maruziyeti</a:t>
            </a:r>
            <a:r>
              <a:rPr lang="tr-TR" sz="6400" b="1" dirty="0"/>
              <a:t> sonrası serum </a:t>
            </a:r>
            <a:r>
              <a:rPr lang="tr-TR" sz="6400" b="1" dirty="0" err="1"/>
              <a:t>folat</a:t>
            </a:r>
            <a:r>
              <a:rPr lang="tr-TR" sz="6400" b="1" dirty="0"/>
              <a:t> </a:t>
            </a:r>
            <a:r>
              <a:rPr lang="tr-TR" sz="6400" b="1" dirty="0" err="1"/>
              <a:t>degradasyonu</a:t>
            </a:r>
            <a:r>
              <a:rPr lang="tr-TR" sz="6400" b="1" dirty="0"/>
              <a:t> olmaktadır. Yapılan bir çalışmada 36 seans UVB tedavisi gören 30 </a:t>
            </a:r>
            <a:r>
              <a:rPr lang="tr-TR" sz="6400" b="1" dirty="0" err="1"/>
              <a:t>psöriasisli</a:t>
            </a:r>
            <a:r>
              <a:rPr lang="tr-TR" sz="6400" b="1" dirty="0"/>
              <a:t> hastanın 22’sinde </a:t>
            </a:r>
            <a:r>
              <a:rPr lang="tr-TR" sz="6400" b="1" dirty="0" err="1"/>
              <a:t>folat</a:t>
            </a:r>
            <a:r>
              <a:rPr lang="tr-TR" sz="6400" b="1" dirty="0"/>
              <a:t> seviyelerinde azalma </a:t>
            </a:r>
            <a:r>
              <a:rPr lang="tr-TR" sz="6400" b="1" dirty="0" err="1"/>
              <a:t>olduğpu</a:t>
            </a:r>
            <a:r>
              <a:rPr lang="tr-TR" sz="6400" b="1" dirty="0"/>
              <a:t> görülmüştür.  Gebelik planlayan kadınlara veya gebelere </a:t>
            </a:r>
            <a:r>
              <a:rPr lang="tr-TR" sz="6400" b="1" dirty="0">
                <a:solidFill>
                  <a:srgbClr val="FF0000"/>
                </a:solidFill>
              </a:rPr>
              <a:t>ilk </a:t>
            </a:r>
            <a:r>
              <a:rPr lang="tr-TR" sz="6400" b="1" dirty="0" err="1">
                <a:solidFill>
                  <a:srgbClr val="FF0000"/>
                </a:solidFill>
              </a:rPr>
              <a:t>trimesterde</a:t>
            </a:r>
            <a:r>
              <a:rPr lang="tr-TR" sz="6400" b="1" dirty="0">
                <a:solidFill>
                  <a:srgbClr val="FF0000"/>
                </a:solidFill>
              </a:rPr>
              <a:t> </a:t>
            </a:r>
            <a:r>
              <a:rPr lang="tr-TR" sz="6400" b="1" dirty="0" err="1">
                <a:solidFill>
                  <a:srgbClr val="FF0000"/>
                </a:solidFill>
              </a:rPr>
              <a:t>folik</a:t>
            </a:r>
            <a:r>
              <a:rPr lang="tr-TR" sz="6400" b="1" dirty="0">
                <a:solidFill>
                  <a:srgbClr val="FF0000"/>
                </a:solidFill>
              </a:rPr>
              <a:t> asit takviyesi </a:t>
            </a:r>
            <a:r>
              <a:rPr lang="tr-TR" sz="6400" b="1" dirty="0"/>
              <a:t>yapılması önerilmektedir.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6400" b="1" dirty="0"/>
              <a:t>Bazı </a:t>
            </a:r>
            <a:r>
              <a:rPr lang="tr-TR" sz="6400" b="1" dirty="0" err="1"/>
              <a:t>otörler</a:t>
            </a:r>
            <a:r>
              <a:rPr lang="tr-TR" sz="6400" b="1" dirty="0"/>
              <a:t> gebe kadınların zamanlarının kaybolmaması için ev fototerapisi önermektedir.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6400" b="1" dirty="0" err="1"/>
              <a:t>Melasması</a:t>
            </a:r>
            <a:r>
              <a:rPr lang="tr-TR" sz="6400" b="1" dirty="0"/>
              <a:t> olan gebeler UVB ışığından kaçınmalıdır.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0EC68CE-4ACF-A9A5-2D3D-F41852120550}"/>
              </a:ext>
            </a:extLst>
          </p:cNvPr>
          <p:cNvSpPr txBox="1"/>
          <p:nvPr/>
        </p:nvSpPr>
        <p:spPr>
          <a:xfrm>
            <a:off x="6664750" y="347472"/>
            <a:ext cx="50904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b="1" dirty="0">
                <a:solidFill>
                  <a:srgbClr val="FF0000"/>
                </a:solidFill>
              </a:rPr>
              <a:t>PUVA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b="1" dirty="0" err="1"/>
              <a:t>Psoralen</a:t>
            </a:r>
            <a:r>
              <a:rPr lang="tr-TR" sz="1400" b="1" dirty="0"/>
              <a:t> mutajenik ve </a:t>
            </a:r>
            <a:r>
              <a:rPr lang="tr-TR" sz="1400" b="1" dirty="0" err="1"/>
              <a:t>kromatid</a:t>
            </a:r>
            <a:r>
              <a:rPr lang="tr-TR" sz="1400" b="1" dirty="0"/>
              <a:t> değişikliklerine neden olduğu için teratojen etkiler gösterebilir.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b="1" dirty="0"/>
              <a:t>PUVA ile tedavi edilen hastalarda düşük doğum ağırlıklı infant sayısında artış olduğu rapor edilmiştir.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b="1" dirty="0"/>
              <a:t>Gebelik kategorisi 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9858" y="474499"/>
            <a:ext cx="7729728" cy="1188720"/>
          </a:xfrm>
        </p:spPr>
        <p:txBody>
          <a:bodyPr>
            <a:normAutofit/>
          </a:bodyPr>
          <a:lstStyle/>
          <a:p>
            <a:r>
              <a:rPr lang="tr-TR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SİKLOSPORİN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07010" y="2011680"/>
            <a:ext cx="10652289" cy="42948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Hızlı etkili sistemik bir ajan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Gebelik kategorisi C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 err="1"/>
              <a:t>Siklosporin</a:t>
            </a:r>
            <a:r>
              <a:rPr lang="tr-TR" b="1" dirty="0"/>
              <a:t> tedavisi alan </a:t>
            </a:r>
            <a:r>
              <a:rPr lang="tr-TR" b="1" dirty="0" err="1"/>
              <a:t>tranplant</a:t>
            </a:r>
            <a:r>
              <a:rPr lang="tr-TR" b="1" dirty="0"/>
              <a:t> hastalarının olduğu 15 çalışmanın </a:t>
            </a:r>
            <a:r>
              <a:rPr lang="tr-TR" b="1" dirty="0" err="1"/>
              <a:t>metaanalizinde</a:t>
            </a:r>
            <a:r>
              <a:rPr lang="tr-TR" b="1" dirty="0"/>
              <a:t>, </a:t>
            </a:r>
            <a:r>
              <a:rPr lang="tr-TR" b="1" dirty="0" err="1"/>
              <a:t>otörler</a:t>
            </a:r>
            <a:r>
              <a:rPr lang="tr-TR" b="1" dirty="0"/>
              <a:t> </a:t>
            </a:r>
            <a:r>
              <a:rPr lang="tr-TR" b="1" dirty="0" err="1"/>
              <a:t>siklosporinin</a:t>
            </a:r>
            <a:r>
              <a:rPr lang="tr-TR" b="1" dirty="0"/>
              <a:t> </a:t>
            </a:r>
            <a:r>
              <a:rPr lang="tr-TR" b="1" dirty="0" err="1"/>
              <a:t>teratojen</a:t>
            </a:r>
            <a:r>
              <a:rPr lang="tr-TR" b="1" dirty="0"/>
              <a:t> olmadığına karar verdiler.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 err="1"/>
              <a:t>Siklosporine</a:t>
            </a:r>
            <a:r>
              <a:rPr lang="tr-TR" b="1" dirty="0"/>
              <a:t> maruz kalan gebelerde </a:t>
            </a:r>
            <a:r>
              <a:rPr lang="tr-TR" b="1" dirty="0" err="1"/>
              <a:t>konjenital</a:t>
            </a:r>
            <a:r>
              <a:rPr lang="tr-TR" b="1" dirty="0"/>
              <a:t> </a:t>
            </a:r>
            <a:r>
              <a:rPr lang="tr-TR" b="1" dirty="0" err="1"/>
              <a:t>malformasyon</a:t>
            </a:r>
            <a:r>
              <a:rPr lang="tr-TR" b="1" dirty="0"/>
              <a:t> riski %3’dür. </a:t>
            </a:r>
            <a:r>
              <a:rPr lang="tr-TR" b="1" dirty="0" err="1"/>
              <a:t>Siklosporine</a:t>
            </a:r>
            <a:r>
              <a:rPr lang="tr-TR" b="1" dirty="0"/>
              <a:t> maruz kalan gebelerde </a:t>
            </a:r>
            <a:r>
              <a:rPr lang="tr-TR" b="1" dirty="0" err="1"/>
              <a:t>preterm</a:t>
            </a:r>
            <a:r>
              <a:rPr lang="tr-TR" b="1" dirty="0"/>
              <a:t> ve düşük doğum ağırlıklı bebek doğurma riski yüksek oranlardadır.  Ancak </a:t>
            </a:r>
            <a:r>
              <a:rPr lang="tr-TR" b="1" dirty="0" err="1"/>
              <a:t>transplant</a:t>
            </a:r>
            <a:r>
              <a:rPr lang="tr-TR" b="1" dirty="0"/>
              <a:t> hastalarında başka ilaçlarda kullanıldığı için tam bir değerlendirme yapmak zordur.  Erken </a:t>
            </a:r>
            <a:r>
              <a:rPr lang="tr-TR" b="1" dirty="0" err="1"/>
              <a:t>membran</a:t>
            </a:r>
            <a:r>
              <a:rPr lang="tr-TR" b="1" dirty="0"/>
              <a:t> </a:t>
            </a:r>
            <a:r>
              <a:rPr lang="tr-TR" b="1" dirty="0" err="1"/>
              <a:t>rüptürü</a:t>
            </a:r>
            <a:r>
              <a:rPr lang="tr-TR" b="1" dirty="0"/>
              <a:t> </a:t>
            </a:r>
            <a:r>
              <a:rPr lang="tr-TR" b="1" dirty="0" err="1"/>
              <a:t>potensiyeli</a:t>
            </a:r>
            <a:r>
              <a:rPr lang="tr-TR" b="1" dirty="0"/>
              <a:t> vardır.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Gebenin kan basıncı kontrolü, </a:t>
            </a:r>
            <a:r>
              <a:rPr lang="tr-TR" b="1" dirty="0" err="1"/>
              <a:t>preeklampsi</a:t>
            </a:r>
            <a:r>
              <a:rPr lang="tr-TR" b="1" dirty="0"/>
              <a:t> riski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%10-15’i plasentadan geçer.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2,5-5 mg/kg/gün 2-16 hafta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Emzirme: İnsanlarda sütte saptanabilir seviyede değil. </a:t>
            </a:r>
          </a:p>
          <a:p>
            <a:pPr algn="just"/>
            <a:endParaRPr lang="tr-TR" dirty="0"/>
          </a:p>
        </p:txBody>
      </p:sp>
      <p:pic>
        <p:nvPicPr>
          <p:cNvPr id="4100" name="Picture 4" descr="Sandimmun-Neoral 100 mg Capsule">
            <a:extLst>
              <a:ext uri="{FF2B5EF4-FFF2-40B4-BE49-F238E27FC236}">
                <a16:creationId xmlns:a16="http://schemas.microsoft.com/office/drawing/2014/main" id="{1FBD83E9-873B-ED48-5047-EE9072AA4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639" y="31658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94820" y="245475"/>
            <a:ext cx="10972800" cy="1143000"/>
          </a:xfrm>
          <a:prstGeom prst="rect">
            <a:avLst/>
          </a:prstGeom>
        </p:spPr>
        <p:txBody>
          <a:bodyPr lIns="31208" tIns="15604" rIns="31208" bIns="15604" anchor="ctr">
            <a:normAutofit/>
          </a:bodyPr>
          <a:lstStyle>
            <a:lvl1pPr algn="ctr" defTabSz="1724284" rtl="0" eaLnBrk="1" latinLnBrk="0" hangingPunct="1">
              <a:spcBef>
                <a:spcPct val="0"/>
              </a:spcBef>
              <a:buNone/>
              <a:defRPr sz="1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b="1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İmmünglobulin plasentayı geçer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6329" y="6634808"/>
            <a:ext cx="12185671" cy="21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434" tIns="61434" rIns="245736" bIns="61434" anchor="b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60683" algn="r" defTabSz="312085">
              <a:defRPr/>
            </a:pPr>
            <a:r>
              <a:rPr lang="en-US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1. Kane S</a:t>
            </a:r>
            <a:r>
              <a:rPr lang="tr-TR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and Acquah LA</a:t>
            </a:r>
            <a:r>
              <a:rPr lang="en-US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 </a:t>
            </a:r>
            <a:r>
              <a:rPr lang="en-US" sz="600" i="1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Am J </a:t>
            </a:r>
            <a:r>
              <a:rPr lang="en-US" sz="600" i="1" dirty="0" err="1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Gastroenterol</a:t>
            </a:r>
            <a:r>
              <a:rPr lang="tr-TR" sz="600" i="1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</a:t>
            </a:r>
            <a:r>
              <a:rPr lang="en-US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2009;104</a:t>
            </a:r>
            <a:r>
              <a:rPr lang="tr-TR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(1)</a:t>
            </a:r>
            <a:r>
              <a:rPr lang="en-US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:228</a:t>
            </a:r>
            <a:r>
              <a:rPr lang="mr-IN" sz="600" dirty="0">
                <a:solidFill>
                  <a:srgbClr val="071D49"/>
                </a:solidFill>
                <a:latin typeface="Arial" panose="020B0604020202020204" pitchFamily="34" charset="0"/>
                <a:sym typeface="Symbol" pitchFamily="18" charset="2"/>
              </a:rPr>
              <a:t>–</a:t>
            </a:r>
            <a:r>
              <a:rPr lang="en-US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33; </a:t>
            </a:r>
            <a:r>
              <a:rPr lang="en-US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Hazes </a:t>
            </a:r>
            <a:r>
              <a:rPr lang="tr-TR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 </a:t>
            </a:r>
            <a:r>
              <a:rPr lang="en-US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al, </a:t>
            </a:r>
            <a:r>
              <a:rPr lang="en-US" sz="600" i="1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Rheumatology</a:t>
            </a:r>
            <a:r>
              <a:rPr lang="tr-TR" sz="600" i="1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2011;50</a:t>
            </a:r>
            <a:r>
              <a:rPr lang="tr-TR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(11)</a:t>
            </a:r>
            <a:r>
              <a:rPr lang="en-US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:1955</a:t>
            </a:r>
            <a:r>
              <a:rPr lang="mr-IN" sz="600" dirty="0">
                <a:solidFill>
                  <a:srgbClr val="071D49"/>
                </a:solidFill>
                <a:latin typeface="Arial" panose="020B0604020202020204" pitchFamily="34" charset="0"/>
              </a:rPr>
              <a:t>–</a:t>
            </a:r>
            <a:r>
              <a:rPr lang="en-US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68; 3. </a:t>
            </a:r>
            <a:r>
              <a:rPr lang="en-US" sz="600" dirty="0" err="1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Malek</a:t>
            </a:r>
            <a:r>
              <a:rPr lang="en-US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A. </a:t>
            </a:r>
            <a:r>
              <a:rPr lang="en-US" sz="600" i="1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Am J </a:t>
            </a:r>
            <a:r>
              <a:rPr lang="en-US" sz="600" i="1" dirty="0" err="1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Reprod</a:t>
            </a:r>
            <a:r>
              <a:rPr lang="en-US" sz="600" i="1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sz="600" i="1" dirty="0" err="1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Immunol</a:t>
            </a:r>
            <a:r>
              <a:rPr lang="en-US" sz="600" i="1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</a:t>
            </a:r>
            <a:r>
              <a:rPr lang="en-US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1996;36</a:t>
            </a:r>
            <a:r>
              <a:rPr lang="tr-TR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(5)</a:t>
            </a:r>
            <a:r>
              <a:rPr lang="en-US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:248</a:t>
            </a:r>
            <a:r>
              <a:rPr lang="mr-IN" sz="600" dirty="0">
                <a:solidFill>
                  <a:srgbClr val="071D49"/>
                </a:solidFill>
                <a:latin typeface="Arial" panose="020B0604020202020204" pitchFamily="34" charset="0"/>
                <a:sym typeface="Symbol" pitchFamily="18" charset="2"/>
              </a:rPr>
              <a:t>–</a:t>
            </a:r>
            <a:r>
              <a:rPr lang="en-US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55; 4. </a:t>
            </a:r>
            <a:r>
              <a:rPr lang="en-US" sz="600" dirty="0" err="1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Damas</a:t>
            </a:r>
            <a:r>
              <a:rPr lang="en-US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OM et al. </a:t>
            </a:r>
            <a:r>
              <a:rPr lang="en-US" sz="600" i="1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J </a:t>
            </a:r>
            <a:r>
              <a:rPr lang="en-US" sz="600" i="1" dirty="0" err="1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Crohns</a:t>
            </a:r>
            <a:r>
              <a:rPr lang="en-US" sz="600" i="1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Colitis</a:t>
            </a:r>
            <a:r>
              <a:rPr lang="tr-TR" sz="600" i="1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</a:t>
            </a:r>
            <a:r>
              <a:rPr lang="en-US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2015;</a:t>
            </a:r>
            <a:r>
              <a:rPr lang="tr-TR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9(10):</a:t>
            </a:r>
            <a:r>
              <a:rPr lang="en-US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928</a:t>
            </a:r>
            <a:r>
              <a:rPr lang="mr-IN" sz="600" dirty="0">
                <a:solidFill>
                  <a:srgbClr val="071D49"/>
                </a:solidFill>
                <a:latin typeface="Arial" panose="020B0604020202020204" pitchFamily="34" charset="0"/>
                <a:sym typeface="Symbol" pitchFamily="18" charset="2"/>
              </a:rPr>
              <a:t>–</a:t>
            </a:r>
            <a:r>
              <a:rPr lang="en-GB" sz="600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36.</a:t>
            </a:r>
            <a:endParaRPr lang="en-US" sz="600" dirty="0">
              <a:solidFill>
                <a:srgbClr val="071D49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46" y="2469762"/>
            <a:ext cx="2099431" cy="407702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63" y="2727883"/>
            <a:ext cx="3034765" cy="366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09623" y="1462910"/>
            <a:ext cx="10973210" cy="4525963"/>
          </a:xfrm>
          <a:prstGeom prst="rect">
            <a:avLst/>
          </a:prstGeom>
        </p:spPr>
        <p:txBody>
          <a:bodyPr vert="horz" lIns="108840" tIns="54420" rIns="108840" bIns="54420" rtlCol="0" anchor="t">
            <a:normAutofit/>
          </a:bodyPr>
          <a:lstStyle>
            <a:lvl1pPr marL="1195864" indent="-1195864" algn="l" defTabSz="3188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400" kern="1200">
                <a:solidFill>
                  <a:srgbClr val="071D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91038" indent="-996553" algn="l" defTabSz="3188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400" kern="1200">
                <a:solidFill>
                  <a:srgbClr val="071D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986213" indent="-797243" algn="l" defTabSz="3188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71D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580698" indent="-797243" algn="l" defTabSz="3188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71D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75183" indent="-797243" algn="l" defTabSz="3188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rgbClr val="071D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769668" indent="-797243" algn="l" defTabSz="3188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64153" indent="-797243" algn="l" defTabSz="3188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958638" indent="-797243" algn="l" defTabSz="3188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553123" indent="-797243" algn="l" defTabSz="3188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8395">
              <a:buNone/>
              <a:defRPr/>
            </a:pPr>
            <a:r>
              <a:rPr lang="en-US" sz="1500" b="1" dirty="0"/>
              <a:t>Fetal </a:t>
            </a:r>
            <a:r>
              <a:rPr lang="en-US" sz="1500" b="1" dirty="0" err="1"/>
              <a:t>imm</a:t>
            </a:r>
            <a:r>
              <a:rPr lang="tr-TR" sz="1500" b="1" dirty="0"/>
              <a:t>ünite, </a:t>
            </a:r>
            <a:r>
              <a:rPr lang="tr-TR" sz="1500" b="1" dirty="0" err="1"/>
              <a:t>IgG’nin</a:t>
            </a:r>
            <a:r>
              <a:rPr lang="tr-TR" sz="1500" b="1" dirty="0"/>
              <a:t> anneden </a:t>
            </a:r>
            <a:r>
              <a:rPr lang="tr-TR" sz="1500" b="1" dirty="0" err="1"/>
              <a:t>fetal</a:t>
            </a:r>
            <a:r>
              <a:rPr lang="tr-TR" sz="1500" b="1" dirty="0"/>
              <a:t> sirkülasyonu sırasında antikorların transferi sırasında kazanılır</a:t>
            </a:r>
            <a:r>
              <a:rPr lang="en-US" sz="1500" b="1" baseline="30000" dirty="0"/>
              <a:t>1</a:t>
            </a:r>
            <a:r>
              <a:rPr lang="en-GB" sz="1500" b="1" baseline="30000" dirty="0"/>
              <a:t>,2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016598" y="5864276"/>
            <a:ext cx="164468" cy="954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208" tIns="15604" rIns="31208" bIns="15604"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194820" y="1826847"/>
            <a:ext cx="115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200" b="1" dirty="0" err="1"/>
              <a:t>Immunglobulin</a:t>
            </a:r>
            <a:r>
              <a:rPr lang="tr-TR" sz="1200" b="1" dirty="0"/>
              <a:t> G plasentadan geçen antikordur. İlk iki </a:t>
            </a:r>
            <a:r>
              <a:rPr lang="tr-TR" sz="1200" b="1" dirty="0" err="1"/>
              <a:t>trimesterde</a:t>
            </a:r>
            <a:r>
              <a:rPr lang="tr-TR" sz="1200" b="1" dirty="0"/>
              <a:t> </a:t>
            </a:r>
            <a:r>
              <a:rPr lang="tr-TR" sz="1200" b="1" dirty="0" err="1"/>
              <a:t>umbilikal</a:t>
            </a:r>
            <a:r>
              <a:rPr lang="tr-TR" sz="1200" b="1" dirty="0"/>
              <a:t> </a:t>
            </a:r>
            <a:r>
              <a:rPr lang="tr-TR" sz="1200" b="1" dirty="0" err="1"/>
              <a:t>venöz</a:t>
            </a:r>
            <a:r>
              <a:rPr lang="tr-TR" sz="1200" b="1" dirty="0"/>
              <a:t> kanda düşük iken 3. </a:t>
            </a:r>
            <a:r>
              <a:rPr lang="tr-TR" sz="1200" b="1" dirty="0" err="1"/>
              <a:t>trimesterde</a:t>
            </a:r>
            <a:r>
              <a:rPr lang="tr-TR" sz="1200" b="1" dirty="0"/>
              <a:t> aktif transport hızlanır. 22. haftada aktif transport başlar. </a:t>
            </a:r>
            <a:r>
              <a:rPr lang="tr-TR" sz="1200" b="1" dirty="0" err="1"/>
              <a:t>Organogenez</a:t>
            </a:r>
            <a:r>
              <a:rPr lang="tr-TR" sz="1200" b="1" dirty="0"/>
              <a:t> 3 ila 8. haftada olduğu için anti-TNF ajanların bu dönemi etkilemediği düşünülür.</a:t>
            </a:r>
          </a:p>
          <a:p>
            <a:pPr algn="just"/>
            <a:r>
              <a:rPr lang="tr-TR" sz="1200" b="1" dirty="0"/>
              <a:t>Antikorlar </a:t>
            </a:r>
            <a:r>
              <a:rPr lang="tr-TR" sz="1200" b="1" dirty="0" err="1"/>
              <a:t>plesantadan</a:t>
            </a:r>
            <a:r>
              <a:rPr lang="tr-TR" sz="1200" b="1" dirty="0"/>
              <a:t> basit difüzyon aracılığı ile geçmez. Aktif transport </a:t>
            </a:r>
            <a:r>
              <a:rPr lang="tr-TR" sz="1200" b="1" dirty="0" err="1"/>
              <a:t>Fc</a:t>
            </a:r>
            <a:r>
              <a:rPr lang="tr-TR" sz="1200" b="1" dirty="0"/>
              <a:t> reseptörleri ile olur. </a:t>
            </a:r>
            <a:r>
              <a:rPr lang="tr-TR" sz="1200" b="1" dirty="0" err="1"/>
              <a:t>Ig</a:t>
            </a:r>
            <a:r>
              <a:rPr lang="tr-TR" sz="1200" b="1" dirty="0"/>
              <a:t> G1 en etkili geçen antikor.  </a:t>
            </a:r>
          </a:p>
        </p:txBody>
      </p:sp>
    </p:spTree>
    <p:extLst>
      <p:ext uri="{BB962C8B-B14F-4D97-AF65-F5344CB8AC3E}">
        <p14:creationId xmlns:p14="http://schemas.microsoft.com/office/powerpoint/2010/main" val="334648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12719" y="238944"/>
            <a:ext cx="7729728" cy="1188720"/>
          </a:xfrm>
        </p:spPr>
        <p:txBody>
          <a:bodyPr>
            <a:normAutofit/>
          </a:bodyPr>
          <a:lstStyle/>
          <a:p>
            <a:r>
              <a:rPr lang="tr-TR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BİYOLOJİK AJANLAR</a:t>
            </a:r>
            <a:endParaRPr lang="tr-TR" sz="4400" b="1" i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663023" y="2060769"/>
            <a:ext cx="4621620" cy="3977640"/>
          </a:xfrm>
        </p:spPr>
        <p:txBody>
          <a:bodyPr/>
          <a:lstStyle/>
          <a:p>
            <a:pPr algn="just"/>
            <a:r>
              <a:rPr lang="tr-TR" b="1" dirty="0"/>
              <a:t>*</a:t>
            </a:r>
            <a:r>
              <a:rPr lang="tr-TR" b="1" dirty="0" err="1"/>
              <a:t>İnfliksimab</a:t>
            </a:r>
            <a:r>
              <a:rPr lang="tr-TR" b="1" dirty="0"/>
              <a:t>, </a:t>
            </a:r>
            <a:r>
              <a:rPr lang="tr-TR" b="1" dirty="0" err="1"/>
              <a:t>adalimumab</a:t>
            </a:r>
            <a:r>
              <a:rPr lang="tr-TR" b="1" dirty="0"/>
              <a:t>, </a:t>
            </a:r>
            <a:r>
              <a:rPr lang="tr-TR" b="1" dirty="0" err="1"/>
              <a:t>ustekinumab</a:t>
            </a:r>
            <a:r>
              <a:rPr lang="tr-TR" b="1" dirty="0"/>
              <a:t> ve </a:t>
            </a:r>
            <a:r>
              <a:rPr lang="tr-TR" b="1" dirty="0" err="1"/>
              <a:t>sekukinumab</a:t>
            </a:r>
            <a:r>
              <a:rPr lang="tr-TR" b="1" dirty="0"/>
              <a:t> </a:t>
            </a:r>
            <a:r>
              <a:rPr lang="tr-TR" b="1" dirty="0" err="1"/>
              <a:t>Ig</a:t>
            </a:r>
            <a:r>
              <a:rPr lang="tr-TR" b="1" dirty="0"/>
              <a:t> G 1 </a:t>
            </a:r>
            <a:r>
              <a:rPr lang="tr-TR" b="1" dirty="0" err="1"/>
              <a:t>monoklonal</a:t>
            </a:r>
            <a:r>
              <a:rPr lang="tr-TR" b="1" dirty="0"/>
              <a:t> antikorlardır ve ilk </a:t>
            </a:r>
            <a:r>
              <a:rPr lang="tr-TR" b="1" dirty="0" err="1"/>
              <a:t>trimesterde</a:t>
            </a:r>
            <a:r>
              <a:rPr lang="tr-TR" b="1" dirty="0"/>
              <a:t> geçiş azken ikinci ve üçüncü </a:t>
            </a:r>
            <a:r>
              <a:rPr lang="tr-TR" b="1" dirty="0" err="1"/>
              <a:t>trimesterde</a:t>
            </a:r>
            <a:r>
              <a:rPr lang="tr-TR" b="1" dirty="0"/>
              <a:t> artar. </a:t>
            </a:r>
          </a:p>
          <a:p>
            <a:pPr algn="just"/>
            <a:r>
              <a:rPr lang="tr-TR" b="1" dirty="0"/>
              <a:t>*</a:t>
            </a:r>
            <a:r>
              <a:rPr lang="tr-TR" b="1" dirty="0" err="1"/>
              <a:t>Etanercept</a:t>
            </a:r>
            <a:r>
              <a:rPr lang="tr-TR" b="1" dirty="0"/>
              <a:t> TNF reseptör füzyon proteinidir ve </a:t>
            </a:r>
            <a:r>
              <a:rPr lang="tr-TR" b="1" dirty="0" err="1"/>
              <a:t>transplasental</a:t>
            </a:r>
            <a:r>
              <a:rPr lang="tr-TR" b="1" dirty="0"/>
              <a:t> geçiş daha azdır.  </a:t>
            </a:r>
          </a:p>
          <a:p>
            <a:pPr algn="just"/>
            <a:r>
              <a:rPr lang="tr-TR" b="1" dirty="0"/>
              <a:t>*</a:t>
            </a:r>
            <a:r>
              <a:rPr lang="tr-TR" b="1" dirty="0" err="1"/>
              <a:t>Sertolizumab</a:t>
            </a:r>
            <a:r>
              <a:rPr lang="tr-TR" b="1" dirty="0"/>
              <a:t> </a:t>
            </a:r>
            <a:r>
              <a:rPr lang="tr-TR" b="1" dirty="0" err="1"/>
              <a:t>pegile</a:t>
            </a:r>
            <a:r>
              <a:rPr lang="tr-TR" b="1" dirty="0"/>
              <a:t> antijen bağlayan fragman (FAB) antikoru plasentadan geçmez. </a:t>
            </a:r>
          </a:p>
          <a:p>
            <a:pPr algn="just"/>
            <a:endParaRPr lang="tr-TR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616151" y="6038409"/>
            <a:ext cx="1095969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/>
              <a:t>Hoffman</a:t>
            </a:r>
            <a:r>
              <a:rPr lang="tr-TR" sz="1200" dirty="0"/>
              <a:t> MB, </a:t>
            </a:r>
            <a:r>
              <a:rPr lang="tr-TR" sz="1200" dirty="0" err="1"/>
              <a:t>Farhangian</a:t>
            </a:r>
            <a:r>
              <a:rPr lang="tr-TR" sz="1200" dirty="0"/>
              <a:t> M, </a:t>
            </a:r>
            <a:r>
              <a:rPr lang="tr-TR" sz="1200" dirty="0" err="1"/>
              <a:t>Feldman</a:t>
            </a:r>
            <a:r>
              <a:rPr lang="tr-TR" sz="1200" dirty="0"/>
              <a:t> SR. </a:t>
            </a:r>
            <a:r>
              <a:rPr lang="tr-TR" sz="1200" dirty="0" err="1"/>
              <a:t>Psoriasis</a:t>
            </a:r>
            <a:r>
              <a:rPr lang="tr-TR" sz="1200" dirty="0"/>
              <a:t> </a:t>
            </a:r>
            <a:r>
              <a:rPr lang="tr-TR" sz="1200" dirty="0" err="1"/>
              <a:t>during</a:t>
            </a:r>
            <a:r>
              <a:rPr lang="tr-TR" sz="1200" dirty="0"/>
              <a:t> </a:t>
            </a:r>
            <a:r>
              <a:rPr lang="tr-TR" sz="1200" dirty="0" err="1"/>
              <a:t>pregnancy</a:t>
            </a:r>
            <a:r>
              <a:rPr lang="tr-TR" sz="1200" dirty="0"/>
              <a:t>: </a:t>
            </a:r>
            <a:r>
              <a:rPr lang="tr-TR" sz="1200" dirty="0" err="1"/>
              <a:t>characteristics</a:t>
            </a:r>
            <a:r>
              <a:rPr lang="tr-TR" sz="1200" dirty="0"/>
              <a:t> </a:t>
            </a:r>
            <a:r>
              <a:rPr lang="tr-TR" sz="1200" dirty="0" err="1"/>
              <a:t>and</a:t>
            </a:r>
            <a:r>
              <a:rPr lang="tr-TR" sz="1200" dirty="0"/>
              <a:t> </a:t>
            </a:r>
            <a:r>
              <a:rPr lang="tr-TR" sz="1200" dirty="0" err="1"/>
              <a:t>important</a:t>
            </a:r>
            <a:r>
              <a:rPr lang="tr-TR" sz="1200" dirty="0"/>
              <a:t> </a:t>
            </a:r>
            <a:r>
              <a:rPr lang="tr-TR" sz="1200" dirty="0" err="1"/>
              <a:t>management</a:t>
            </a:r>
            <a:r>
              <a:rPr lang="tr-TR" sz="1200" dirty="0"/>
              <a:t> </a:t>
            </a:r>
            <a:r>
              <a:rPr lang="tr-TR" sz="1200" dirty="0" err="1"/>
              <a:t>recommendations</a:t>
            </a:r>
            <a:r>
              <a:rPr lang="tr-TR" sz="1200" dirty="0"/>
              <a:t>. </a:t>
            </a:r>
            <a:r>
              <a:rPr lang="tr-TR" sz="1200" dirty="0" err="1"/>
              <a:t>Expert</a:t>
            </a:r>
            <a:r>
              <a:rPr lang="tr-TR" sz="1200" dirty="0"/>
              <a:t> </a:t>
            </a:r>
            <a:r>
              <a:rPr lang="tr-TR" sz="1200" dirty="0" err="1"/>
              <a:t>Rev</a:t>
            </a:r>
            <a:r>
              <a:rPr lang="tr-TR" sz="1200" dirty="0"/>
              <a:t> </a:t>
            </a:r>
            <a:r>
              <a:rPr lang="tr-TR" sz="1200" dirty="0" err="1"/>
              <a:t>Clin</a:t>
            </a:r>
            <a:r>
              <a:rPr lang="tr-TR" sz="1200" dirty="0"/>
              <a:t> </a:t>
            </a:r>
            <a:r>
              <a:rPr lang="tr-TR" sz="1200" dirty="0" err="1"/>
              <a:t>Immunol</a:t>
            </a:r>
            <a:r>
              <a:rPr lang="tr-TR" sz="1200" dirty="0"/>
              <a:t>. 2015 </a:t>
            </a:r>
            <a:r>
              <a:rPr lang="tr-TR" sz="1200" dirty="0" err="1"/>
              <a:t>Jun</a:t>
            </a:r>
            <a:r>
              <a:rPr lang="tr-TR" sz="1200" dirty="0"/>
              <a:t>;11(6):709-20. </a:t>
            </a:r>
          </a:p>
          <a:p>
            <a:endParaRPr lang="tr-TR" sz="1200" b="1" dirty="0"/>
          </a:p>
          <a:p>
            <a:endParaRPr lang="tr-TR" sz="1200" b="1" dirty="0"/>
          </a:p>
          <a:p>
            <a:endParaRPr lang="tr-TR" b="1" dirty="0"/>
          </a:p>
          <a:p>
            <a:endParaRPr lang="tr-TR" b="1" dirty="0"/>
          </a:p>
          <a:p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38" y="1725925"/>
            <a:ext cx="3164061" cy="399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358" y="333096"/>
            <a:ext cx="7729728" cy="1188720"/>
          </a:xfrm>
        </p:spPr>
        <p:txBody>
          <a:bodyPr>
            <a:normAutofit/>
          </a:bodyPr>
          <a:lstStyle/>
          <a:p>
            <a:r>
              <a:rPr lang="tr-TR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SERTOLİZUMAB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23544" y="1828800"/>
            <a:ext cx="9820657" cy="448056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Güvenli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 err="1"/>
              <a:t>Plesantadan</a:t>
            </a:r>
            <a:r>
              <a:rPr lang="tr-TR" b="1" dirty="0"/>
              <a:t> geçmiyor.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/>
              <a:t>Özellikle 1. ve 2. </a:t>
            </a:r>
            <a:r>
              <a:rPr lang="tr-TR" b="1" dirty="0" err="1"/>
              <a:t>trimesterde</a:t>
            </a:r>
            <a:r>
              <a:rPr lang="tr-TR" b="1" dirty="0"/>
              <a:t> düşük riskli kabul edilir.</a:t>
            </a:r>
          </a:p>
          <a:p>
            <a:pPr algn="just"/>
            <a:endParaRPr lang="tr-TR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637426" y="5416015"/>
            <a:ext cx="10563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err="1"/>
              <a:t>Wolf</a:t>
            </a:r>
            <a:r>
              <a:rPr lang="tr-TR" dirty="0"/>
              <a:t> DC, F€</a:t>
            </a:r>
            <a:r>
              <a:rPr lang="tr-TR" dirty="0" err="1"/>
              <a:t>orger</a:t>
            </a:r>
            <a:r>
              <a:rPr lang="tr-TR" dirty="0"/>
              <a:t> F, </a:t>
            </a:r>
            <a:r>
              <a:rPr lang="tr-TR" dirty="0" err="1"/>
              <a:t>Cush</a:t>
            </a:r>
            <a:r>
              <a:rPr lang="tr-TR" dirty="0"/>
              <a:t> JJ et al. </a:t>
            </a:r>
            <a:r>
              <a:rPr lang="tr-TR" dirty="0" err="1"/>
              <a:t>Retrospective</a:t>
            </a:r>
            <a:r>
              <a:rPr lang="tr-TR" dirty="0"/>
              <a:t> </a:t>
            </a:r>
            <a:r>
              <a:rPr lang="tr-TR" dirty="0" err="1"/>
              <a:t>analysis</a:t>
            </a:r>
            <a:r>
              <a:rPr lang="tr-TR" dirty="0"/>
              <a:t> of </a:t>
            </a:r>
            <a:r>
              <a:rPr lang="tr-TR" dirty="0" err="1"/>
              <a:t>certolizumab</a:t>
            </a:r>
            <a:r>
              <a:rPr lang="tr-TR" dirty="0"/>
              <a:t> </a:t>
            </a:r>
            <a:r>
              <a:rPr lang="en-US" dirty="0" err="1"/>
              <a:t>pegol</a:t>
            </a:r>
            <a:r>
              <a:rPr lang="en-US" dirty="0"/>
              <a:t> use during pregnancy: update of impact on</a:t>
            </a:r>
            <a:r>
              <a:rPr lang="tr-TR" dirty="0"/>
              <a:t> </a:t>
            </a:r>
            <a:r>
              <a:rPr lang="en-US" dirty="0"/>
              <a:t>birth outcomes. Arthritis Rheum. 2013; 65(</a:t>
            </a:r>
            <a:r>
              <a:rPr lang="en-US" dirty="0" err="1"/>
              <a:t>Suppl</a:t>
            </a:r>
            <a:r>
              <a:rPr lang="en-US" dirty="0"/>
              <a:t> 10): S187–8.</a:t>
            </a:r>
            <a:endParaRPr lang="tr-TR" dirty="0"/>
          </a:p>
          <a:p>
            <a:endParaRPr lang="tr-TR" b="1" dirty="0"/>
          </a:p>
          <a:p>
            <a:endParaRPr lang="tr-TR" dirty="0"/>
          </a:p>
        </p:txBody>
      </p:sp>
      <p:pic>
        <p:nvPicPr>
          <p:cNvPr id="5122" name="Picture 2" descr="Cimzia | American Infusion Centers | New York City, NY">
            <a:extLst>
              <a:ext uri="{FF2B5EF4-FFF2-40B4-BE49-F238E27FC236}">
                <a16:creationId xmlns:a16="http://schemas.microsoft.com/office/drawing/2014/main" id="{20D7C33B-5C9F-923C-0442-5D8412529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1" y="231648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B8B71D-3FA6-739D-6987-DA31F53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493" y="276553"/>
            <a:ext cx="5143766" cy="1188720"/>
          </a:xfrm>
        </p:spPr>
        <p:txBody>
          <a:bodyPr/>
          <a:lstStyle/>
          <a:p>
            <a:r>
              <a:rPr lang="tr-TR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912224-4D8A-28BF-D6A7-F1970CCA5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382" y="2360935"/>
            <a:ext cx="4550220" cy="3307913"/>
          </a:xfrm>
        </p:spPr>
        <p:txBody>
          <a:bodyPr/>
          <a:lstStyle/>
          <a:p>
            <a:pPr algn="just"/>
            <a:r>
              <a:rPr lang="tr-TR" dirty="0"/>
              <a:t>Yapılan bir çok çalışmada kronik hastalıkların kadınları erkeklerden daha fazla psikososyal açıdan etkilediği gösterilmiştir. </a:t>
            </a:r>
          </a:p>
          <a:p>
            <a:pPr algn="just"/>
            <a:r>
              <a:rPr lang="tr-TR" dirty="0"/>
              <a:t>3023 </a:t>
            </a:r>
            <a:r>
              <a:rPr lang="tr-TR" dirty="0" err="1"/>
              <a:t>psöriasis</a:t>
            </a:r>
            <a:r>
              <a:rPr lang="tr-TR" dirty="0"/>
              <a:t> hastası</a:t>
            </a:r>
          </a:p>
          <a:p>
            <a:pPr algn="just"/>
            <a:r>
              <a:rPr lang="tr-TR" dirty="0"/>
              <a:t>Psikososyal stres ve yaşam kalitesinde bozulma kadınlarda daha fazla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E8D32CA-67EE-0B3C-041B-6FE5B9267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10" y="1768893"/>
            <a:ext cx="6029066" cy="44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46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3D8F59-E492-E493-7163-5177257E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İMPETİGO HERPETİFORMİS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9A0C1AE-D4EF-BD57-284C-B30ADCD19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793" y="2540063"/>
            <a:ext cx="3776890" cy="2890051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695C380-B5DD-DEBD-80A2-35C656D96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59" y="2540063"/>
            <a:ext cx="6350000" cy="42291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E86A3FC1-4485-9AC7-B621-46CC99477084}"/>
              </a:ext>
            </a:extLst>
          </p:cNvPr>
          <p:cNvSpPr txBox="1"/>
          <p:nvPr/>
        </p:nvSpPr>
        <p:spPr>
          <a:xfrm>
            <a:off x="1168923" y="5893308"/>
            <a:ext cx="289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Sistemik tedaviler </a:t>
            </a:r>
          </a:p>
        </p:txBody>
      </p:sp>
    </p:spTree>
    <p:extLst>
      <p:ext uri="{BB962C8B-B14F-4D97-AF65-F5344CB8AC3E}">
        <p14:creationId xmlns:p14="http://schemas.microsoft.com/office/powerpoint/2010/main" val="2856862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6636ED-B89A-1573-6358-DB844EFB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8F34BA7-CB71-43C2-117E-C396FDB693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934" y="800666"/>
            <a:ext cx="9964131" cy="525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7156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887902E-4DC2-7985-1FC4-76CEFC2EE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074" y="0"/>
            <a:ext cx="6605711" cy="655215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B0ADD31-C7A4-85CB-006A-38E8F73DF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028" y="1913640"/>
            <a:ext cx="4318141" cy="22743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Mürekkep 2">
                <a:extLst>
                  <a:ext uri="{FF2B5EF4-FFF2-40B4-BE49-F238E27FC236}">
                    <a16:creationId xmlns:a16="http://schemas.microsoft.com/office/drawing/2014/main" id="{EA62792E-96AB-630F-859C-D4FEB37FA0F4}"/>
                  </a:ext>
                </a:extLst>
              </p14:cNvPr>
              <p14:cNvContentPartPr/>
              <p14:nvPr/>
            </p14:nvContentPartPr>
            <p14:xfrm>
              <a:off x="8069393" y="1508025"/>
              <a:ext cx="360" cy="360"/>
            </p14:xfrm>
          </p:contentPart>
        </mc:Choice>
        <mc:Fallback xmlns="">
          <p:pic>
            <p:nvPicPr>
              <p:cNvPr id="3" name="Mürekkep 2">
                <a:extLst>
                  <a:ext uri="{FF2B5EF4-FFF2-40B4-BE49-F238E27FC236}">
                    <a16:creationId xmlns:a16="http://schemas.microsoft.com/office/drawing/2014/main" id="{EA62792E-96AB-630F-859C-D4FEB37FA0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60393" y="14993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Mürekkep 3">
                <a:extLst>
                  <a:ext uri="{FF2B5EF4-FFF2-40B4-BE49-F238E27FC236}">
                    <a16:creationId xmlns:a16="http://schemas.microsoft.com/office/drawing/2014/main" id="{23BE5E80-E23F-6C60-83F1-F16FA1EEC3AF}"/>
                  </a:ext>
                </a:extLst>
              </p14:cNvPr>
              <p14:cNvContentPartPr/>
              <p14:nvPr/>
            </p14:nvContentPartPr>
            <p14:xfrm>
              <a:off x="8135273" y="980265"/>
              <a:ext cx="360" cy="360"/>
            </p14:xfrm>
          </p:contentPart>
        </mc:Choice>
        <mc:Fallback xmlns="">
          <p:pic>
            <p:nvPicPr>
              <p:cNvPr id="4" name="Mürekkep 3">
                <a:extLst>
                  <a:ext uri="{FF2B5EF4-FFF2-40B4-BE49-F238E27FC236}">
                    <a16:creationId xmlns:a16="http://schemas.microsoft.com/office/drawing/2014/main" id="{23BE5E80-E23F-6C60-83F1-F16FA1EEC3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26273" y="971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Mürekkep 5">
                <a:extLst>
                  <a:ext uri="{FF2B5EF4-FFF2-40B4-BE49-F238E27FC236}">
                    <a16:creationId xmlns:a16="http://schemas.microsoft.com/office/drawing/2014/main" id="{E6444F6B-453E-F4C0-39F2-8ACCADF4333D}"/>
                  </a:ext>
                </a:extLst>
              </p14:cNvPr>
              <p14:cNvContentPartPr/>
              <p14:nvPr/>
            </p14:nvContentPartPr>
            <p14:xfrm>
              <a:off x="8540633" y="1253865"/>
              <a:ext cx="360" cy="360"/>
            </p14:xfrm>
          </p:contentPart>
        </mc:Choice>
        <mc:Fallback xmlns="">
          <p:pic>
            <p:nvPicPr>
              <p:cNvPr id="6" name="Mürekkep 5">
                <a:extLst>
                  <a:ext uri="{FF2B5EF4-FFF2-40B4-BE49-F238E27FC236}">
                    <a16:creationId xmlns:a16="http://schemas.microsoft.com/office/drawing/2014/main" id="{E6444F6B-453E-F4C0-39F2-8ACCADF433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1633" y="12448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3F1C97C7-E141-3132-18DF-96597915776F}"/>
                  </a:ext>
                </a:extLst>
              </p14:cNvPr>
              <p14:cNvContentPartPr/>
              <p14:nvPr/>
            </p14:nvContentPartPr>
            <p14:xfrm>
              <a:off x="9059033" y="5118465"/>
              <a:ext cx="360" cy="36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3F1C97C7-E141-3132-18DF-9659791577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50033" y="51098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854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E45CB7F-FD3D-E211-0F82-0D294A568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872" y="4788815"/>
            <a:ext cx="5845691" cy="236726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BC9D151-1448-F0F3-286C-4E4FACD6A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75" y="124971"/>
            <a:ext cx="5999087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65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16E0B9F-04F8-1B8F-7054-59D5F9219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099" y="1371643"/>
            <a:ext cx="10199802" cy="5324311"/>
          </a:xfr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AF34F73-0AA9-9D9E-26CA-DCAA1A49E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97" y="182923"/>
            <a:ext cx="2716126" cy="11887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Mürekkep 9">
                <a:extLst>
                  <a:ext uri="{FF2B5EF4-FFF2-40B4-BE49-F238E27FC236}">
                    <a16:creationId xmlns:a16="http://schemas.microsoft.com/office/drawing/2014/main" id="{7871B5FE-F732-252A-13DA-2FCDD58F6077}"/>
                  </a:ext>
                </a:extLst>
              </p14:cNvPr>
              <p14:cNvContentPartPr/>
              <p14:nvPr/>
            </p14:nvContentPartPr>
            <p14:xfrm>
              <a:off x="2488673" y="2120025"/>
              <a:ext cx="1082160" cy="40680"/>
            </p14:xfrm>
          </p:contentPart>
        </mc:Choice>
        <mc:Fallback xmlns="">
          <p:pic>
            <p:nvPicPr>
              <p:cNvPr id="10" name="Mürekkep 9">
                <a:extLst>
                  <a:ext uri="{FF2B5EF4-FFF2-40B4-BE49-F238E27FC236}">
                    <a16:creationId xmlns:a16="http://schemas.microsoft.com/office/drawing/2014/main" id="{7871B5FE-F732-252A-13DA-2FCDD58F60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9673" y="2111385"/>
                <a:ext cx="10998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Mürekkep 10">
                <a:extLst>
                  <a:ext uri="{FF2B5EF4-FFF2-40B4-BE49-F238E27FC236}">
                    <a16:creationId xmlns:a16="http://schemas.microsoft.com/office/drawing/2014/main" id="{6C34C0BC-02A7-2EEF-59ED-A9F71B74EABE}"/>
                  </a:ext>
                </a:extLst>
              </p14:cNvPr>
              <p14:cNvContentPartPr/>
              <p14:nvPr/>
            </p14:nvContentPartPr>
            <p14:xfrm>
              <a:off x="2535833" y="4740465"/>
              <a:ext cx="1329120" cy="20160"/>
            </p14:xfrm>
          </p:contentPart>
        </mc:Choice>
        <mc:Fallback xmlns="">
          <p:pic>
            <p:nvPicPr>
              <p:cNvPr id="11" name="Mürekkep 10">
                <a:extLst>
                  <a:ext uri="{FF2B5EF4-FFF2-40B4-BE49-F238E27FC236}">
                    <a16:creationId xmlns:a16="http://schemas.microsoft.com/office/drawing/2014/main" id="{6C34C0BC-02A7-2EEF-59ED-A9F71B74EA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26833" y="4731825"/>
                <a:ext cx="13467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Mürekkep 11">
                <a:extLst>
                  <a:ext uri="{FF2B5EF4-FFF2-40B4-BE49-F238E27FC236}">
                    <a16:creationId xmlns:a16="http://schemas.microsoft.com/office/drawing/2014/main" id="{E14703E9-34AD-1A9F-45F4-BD5F35791F24}"/>
                  </a:ext>
                </a:extLst>
              </p14:cNvPr>
              <p14:cNvContentPartPr/>
              <p14:nvPr/>
            </p14:nvContentPartPr>
            <p14:xfrm>
              <a:off x="2563913" y="4904985"/>
              <a:ext cx="1496880" cy="26280"/>
            </p14:xfrm>
          </p:contentPart>
        </mc:Choice>
        <mc:Fallback xmlns="">
          <p:pic>
            <p:nvPicPr>
              <p:cNvPr id="12" name="Mürekkep 11">
                <a:extLst>
                  <a:ext uri="{FF2B5EF4-FFF2-40B4-BE49-F238E27FC236}">
                    <a16:creationId xmlns:a16="http://schemas.microsoft.com/office/drawing/2014/main" id="{E14703E9-34AD-1A9F-45F4-BD5F35791F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54913" y="4896345"/>
                <a:ext cx="1514520" cy="4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1389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391092-7360-DE37-440F-6137C695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E842462-EA36-E454-A513-66F9DC099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236" y="641022"/>
            <a:ext cx="8849057" cy="540103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Mürekkep 2">
                <a:extLst>
                  <a:ext uri="{FF2B5EF4-FFF2-40B4-BE49-F238E27FC236}">
                    <a16:creationId xmlns:a16="http://schemas.microsoft.com/office/drawing/2014/main" id="{FCBA974C-2215-6F0D-ACA8-93D9BADBE813}"/>
                  </a:ext>
                </a:extLst>
              </p14:cNvPr>
              <p14:cNvContentPartPr/>
              <p14:nvPr/>
            </p14:nvContentPartPr>
            <p14:xfrm>
              <a:off x="2658233" y="2356545"/>
              <a:ext cx="990000" cy="10080"/>
            </p14:xfrm>
          </p:contentPart>
        </mc:Choice>
        <mc:Fallback xmlns="">
          <p:pic>
            <p:nvPicPr>
              <p:cNvPr id="3" name="Mürekkep 2">
                <a:extLst>
                  <a:ext uri="{FF2B5EF4-FFF2-40B4-BE49-F238E27FC236}">
                    <a16:creationId xmlns:a16="http://schemas.microsoft.com/office/drawing/2014/main" id="{FCBA974C-2215-6F0D-ACA8-93D9BADBE8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9233" y="2347545"/>
                <a:ext cx="10076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Mürekkep 3">
                <a:extLst>
                  <a:ext uri="{FF2B5EF4-FFF2-40B4-BE49-F238E27FC236}">
                    <a16:creationId xmlns:a16="http://schemas.microsoft.com/office/drawing/2014/main" id="{DCCBD8EC-D812-09F6-97D7-363544C007B9}"/>
                  </a:ext>
                </a:extLst>
              </p14:cNvPr>
              <p14:cNvContentPartPr/>
              <p14:nvPr/>
            </p14:nvContentPartPr>
            <p14:xfrm>
              <a:off x="2799713" y="2478225"/>
              <a:ext cx="509400" cy="10800"/>
            </p14:xfrm>
          </p:contentPart>
        </mc:Choice>
        <mc:Fallback xmlns="">
          <p:pic>
            <p:nvPicPr>
              <p:cNvPr id="4" name="Mürekkep 3">
                <a:extLst>
                  <a:ext uri="{FF2B5EF4-FFF2-40B4-BE49-F238E27FC236}">
                    <a16:creationId xmlns:a16="http://schemas.microsoft.com/office/drawing/2014/main" id="{DCCBD8EC-D812-09F6-97D7-363544C007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1073" y="2469225"/>
                <a:ext cx="5270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Mürekkep 5">
                <a:extLst>
                  <a:ext uri="{FF2B5EF4-FFF2-40B4-BE49-F238E27FC236}">
                    <a16:creationId xmlns:a16="http://schemas.microsoft.com/office/drawing/2014/main" id="{BEC15B88-E782-749A-CCBF-BB73CCC98D2D}"/>
                  </a:ext>
                </a:extLst>
              </p14:cNvPr>
              <p14:cNvContentPartPr/>
              <p14:nvPr/>
            </p14:nvContentPartPr>
            <p14:xfrm>
              <a:off x="2705393" y="3072585"/>
              <a:ext cx="997920" cy="20520"/>
            </p14:xfrm>
          </p:contentPart>
        </mc:Choice>
        <mc:Fallback xmlns="">
          <p:pic>
            <p:nvPicPr>
              <p:cNvPr id="6" name="Mürekkep 5">
                <a:extLst>
                  <a:ext uri="{FF2B5EF4-FFF2-40B4-BE49-F238E27FC236}">
                    <a16:creationId xmlns:a16="http://schemas.microsoft.com/office/drawing/2014/main" id="{BEC15B88-E782-749A-CCBF-BB73CCC98D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6393" y="3063585"/>
                <a:ext cx="10155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Mürekkep 6">
                <a:extLst>
                  <a:ext uri="{FF2B5EF4-FFF2-40B4-BE49-F238E27FC236}">
                    <a16:creationId xmlns:a16="http://schemas.microsoft.com/office/drawing/2014/main" id="{51BA8698-76C2-A554-6A14-3BD57BBB5C6B}"/>
                  </a:ext>
                </a:extLst>
              </p14:cNvPr>
              <p14:cNvContentPartPr/>
              <p14:nvPr/>
            </p14:nvContentPartPr>
            <p14:xfrm>
              <a:off x="2733473" y="3204705"/>
              <a:ext cx="548280" cy="11520"/>
            </p14:xfrm>
          </p:contentPart>
        </mc:Choice>
        <mc:Fallback xmlns="">
          <p:pic>
            <p:nvPicPr>
              <p:cNvPr id="7" name="Mürekkep 6">
                <a:extLst>
                  <a:ext uri="{FF2B5EF4-FFF2-40B4-BE49-F238E27FC236}">
                    <a16:creationId xmlns:a16="http://schemas.microsoft.com/office/drawing/2014/main" id="{51BA8698-76C2-A554-6A14-3BD57BBB5C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24473" y="3196065"/>
                <a:ext cx="5659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A7245AC8-9417-9114-011A-26EFC10172C3}"/>
                  </a:ext>
                </a:extLst>
              </p14:cNvPr>
              <p14:cNvContentPartPr/>
              <p14:nvPr/>
            </p14:nvContentPartPr>
            <p14:xfrm>
              <a:off x="2667593" y="3327465"/>
              <a:ext cx="207360" cy="36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A7245AC8-9417-9114-011A-26EFC10172C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8593" y="3318465"/>
                <a:ext cx="225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9752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7C78A1-0429-61C5-3A2E-05F61A9BC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7DA7860-C8C4-C1D9-A171-1BCE40FEE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113" y="395815"/>
            <a:ext cx="9619820" cy="573884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Mürekkep 2">
                <a:extLst>
                  <a:ext uri="{FF2B5EF4-FFF2-40B4-BE49-F238E27FC236}">
                    <a16:creationId xmlns:a16="http://schemas.microsoft.com/office/drawing/2014/main" id="{E28BEC97-4EAB-8A0D-0814-70C2B71703EE}"/>
                  </a:ext>
                </a:extLst>
              </p14:cNvPr>
              <p14:cNvContentPartPr/>
              <p14:nvPr/>
            </p14:nvContentPartPr>
            <p14:xfrm>
              <a:off x="4656593" y="1300305"/>
              <a:ext cx="1225080" cy="38520"/>
            </p14:xfrm>
          </p:contentPart>
        </mc:Choice>
        <mc:Fallback xmlns="">
          <p:pic>
            <p:nvPicPr>
              <p:cNvPr id="3" name="Mürekkep 2">
                <a:extLst>
                  <a:ext uri="{FF2B5EF4-FFF2-40B4-BE49-F238E27FC236}">
                    <a16:creationId xmlns:a16="http://schemas.microsoft.com/office/drawing/2014/main" id="{E28BEC97-4EAB-8A0D-0814-70C2B71703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7593" y="1291305"/>
                <a:ext cx="1242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Mürekkep 5">
                <a:extLst>
                  <a:ext uri="{FF2B5EF4-FFF2-40B4-BE49-F238E27FC236}">
                    <a16:creationId xmlns:a16="http://schemas.microsoft.com/office/drawing/2014/main" id="{46F4B7FB-9A29-5036-1B18-C2A9949675F9}"/>
                  </a:ext>
                </a:extLst>
              </p14:cNvPr>
              <p14:cNvContentPartPr/>
              <p14:nvPr/>
            </p14:nvContentPartPr>
            <p14:xfrm>
              <a:off x="3685493" y="1112606"/>
              <a:ext cx="1942200" cy="66960"/>
            </p14:xfrm>
          </p:contentPart>
        </mc:Choice>
        <mc:Fallback xmlns="">
          <p:pic>
            <p:nvPicPr>
              <p:cNvPr id="6" name="Mürekkep 5">
                <a:extLst>
                  <a:ext uri="{FF2B5EF4-FFF2-40B4-BE49-F238E27FC236}">
                    <a16:creationId xmlns:a16="http://schemas.microsoft.com/office/drawing/2014/main" id="{46F4B7FB-9A29-5036-1B18-C2A9949675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6495" y="1103606"/>
                <a:ext cx="1959837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Mürekkep 6">
                <a:extLst>
                  <a:ext uri="{FF2B5EF4-FFF2-40B4-BE49-F238E27FC236}">
                    <a16:creationId xmlns:a16="http://schemas.microsoft.com/office/drawing/2014/main" id="{72D74FE0-7AB6-3238-0D06-3C9B5202D49E}"/>
                  </a:ext>
                </a:extLst>
              </p14:cNvPr>
              <p14:cNvContentPartPr/>
              <p14:nvPr/>
            </p14:nvContentPartPr>
            <p14:xfrm>
              <a:off x="3669833" y="1696902"/>
              <a:ext cx="876240" cy="38160"/>
            </p14:xfrm>
          </p:contentPart>
        </mc:Choice>
        <mc:Fallback xmlns="">
          <p:pic>
            <p:nvPicPr>
              <p:cNvPr id="7" name="Mürekkep 6">
                <a:extLst>
                  <a:ext uri="{FF2B5EF4-FFF2-40B4-BE49-F238E27FC236}">
                    <a16:creationId xmlns:a16="http://schemas.microsoft.com/office/drawing/2014/main" id="{72D74FE0-7AB6-3238-0D06-3C9B5202D4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60833" y="1687902"/>
                <a:ext cx="8938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EA394A2C-79FD-6AB0-F5A7-026CC8C9E4FD}"/>
                  </a:ext>
                </a:extLst>
              </p14:cNvPr>
              <p14:cNvContentPartPr/>
              <p14:nvPr/>
            </p14:nvContentPartPr>
            <p14:xfrm>
              <a:off x="3676313" y="2297954"/>
              <a:ext cx="869760" cy="4968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EA394A2C-79FD-6AB0-F5A7-026CC8C9E4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67317" y="2289019"/>
                <a:ext cx="887393" cy="67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Mürekkep 8">
                <a:extLst>
                  <a:ext uri="{FF2B5EF4-FFF2-40B4-BE49-F238E27FC236}">
                    <a16:creationId xmlns:a16="http://schemas.microsoft.com/office/drawing/2014/main" id="{02717C28-246A-3758-31CF-8D3F87A40680}"/>
                  </a:ext>
                </a:extLst>
              </p14:cNvPr>
              <p14:cNvContentPartPr/>
              <p14:nvPr/>
            </p14:nvContentPartPr>
            <p14:xfrm>
              <a:off x="4175993" y="4911465"/>
              <a:ext cx="1442520" cy="360"/>
            </p14:xfrm>
          </p:contentPart>
        </mc:Choice>
        <mc:Fallback xmlns="">
          <p:pic>
            <p:nvPicPr>
              <p:cNvPr id="9" name="Mürekkep 8">
                <a:extLst>
                  <a:ext uri="{FF2B5EF4-FFF2-40B4-BE49-F238E27FC236}">
                    <a16:creationId xmlns:a16="http://schemas.microsoft.com/office/drawing/2014/main" id="{02717C28-246A-3758-31CF-8D3F87A406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66993" y="4902465"/>
                <a:ext cx="146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Mürekkep 9">
                <a:extLst>
                  <a:ext uri="{FF2B5EF4-FFF2-40B4-BE49-F238E27FC236}">
                    <a16:creationId xmlns:a16="http://schemas.microsoft.com/office/drawing/2014/main" id="{9C1DD06E-8FBD-34C2-5911-10F483CBE79A}"/>
                  </a:ext>
                </a:extLst>
              </p14:cNvPr>
              <p14:cNvContentPartPr/>
              <p14:nvPr/>
            </p14:nvContentPartPr>
            <p14:xfrm>
              <a:off x="3836435" y="5656034"/>
              <a:ext cx="1953000" cy="29520"/>
            </p14:xfrm>
          </p:contentPart>
        </mc:Choice>
        <mc:Fallback xmlns="">
          <p:pic>
            <p:nvPicPr>
              <p:cNvPr id="10" name="Mürekkep 9">
                <a:extLst>
                  <a:ext uri="{FF2B5EF4-FFF2-40B4-BE49-F238E27FC236}">
                    <a16:creationId xmlns:a16="http://schemas.microsoft.com/office/drawing/2014/main" id="{9C1DD06E-8FBD-34C2-5911-10F483CBE79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27437" y="5646923"/>
                <a:ext cx="1970637" cy="47378"/>
              </a:xfrm>
              <a:prstGeom prst="rect">
                <a:avLst/>
              </a:prstGeom>
            </p:spPr>
          </p:pic>
        </mc:Fallback>
      </mc:AlternateContent>
      <p:sp>
        <p:nvSpPr>
          <p:cNvPr id="4" name="Metin kutusu 3">
            <a:extLst>
              <a:ext uri="{FF2B5EF4-FFF2-40B4-BE49-F238E27FC236}">
                <a16:creationId xmlns:a16="http://schemas.microsoft.com/office/drawing/2014/main" id="{00ABCE3F-4F6C-9B2E-F927-CD2ADCC817B6}"/>
              </a:ext>
            </a:extLst>
          </p:cNvPr>
          <p:cNvSpPr txBox="1"/>
          <p:nvPr/>
        </p:nvSpPr>
        <p:spPr>
          <a:xfrm>
            <a:off x="966920" y="6443100"/>
            <a:ext cx="1028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Rademaker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 M,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Agnew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 K, Andrews M,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Armour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 K, Baker C,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Foley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 P,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Frew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 J,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Gebauer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 K,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Gupta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 M, Kennedy D,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Marshman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 G, Sullivan J. Psoriasis in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those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planning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 a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family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,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pregnant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or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breast-feeding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The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Australasian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 Psoriasis Collaboration.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Australas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 J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Dermatol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. 2018 May;59(2):86-100.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: 10.1111/ajd.12641. </a:t>
            </a:r>
            <a:r>
              <a:rPr lang="tr-TR" sz="900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 2017 May 23. PMID: 28543445.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2704623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D1B19F-2264-7B16-06FA-372016892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264310" cy="530942"/>
          </a:xfrm>
        </p:spPr>
        <p:txBody>
          <a:bodyPr>
            <a:normAutofit fontScale="90000"/>
          </a:bodyPr>
          <a:lstStyle/>
          <a:p>
            <a:r>
              <a:rPr lang="tr-TR" dirty="0"/>
              <a:t>VAKA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36AA65-9BEA-ADFC-8B08-59F928AC1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17" y="687221"/>
            <a:ext cx="6045598" cy="3101983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33 yaş kadın</a:t>
            </a:r>
          </a:p>
          <a:p>
            <a:r>
              <a:rPr lang="tr-TR" dirty="0"/>
              <a:t>20 yıldır </a:t>
            </a:r>
            <a:r>
              <a:rPr lang="tr-TR" dirty="0" err="1"/>
              <a:t>psöriasis</a:t>
            </a:r>
            <a:endParaRPr lang="tr-TR" dirty="0"/>
          </a:p>
          <a:p>
            <a:r>
              <a:rPr lang="tr-TR" dirty="0"/>
              <a:t>Annede </a:t>
            </a:r>
            <a:r>
              <a:rPr lang="tr-TR" dirty="0" err="1"/>
              <a:t>psöriasis</a:t>
            </a:r>
            <a:endParaRPr lang="tr-TR" dirty="0"/>
          </a:p>
          <a:p>
            <a:r>
              <a:rPr lang="tr-TR" dirty="0" err="1"/>
              <a:t>Major</a:t>
            </a:r>
            <a:r>
              <a:rPr lang="tr-TR" dirty="0"/>
              <a:t> depresyon</a:t>
            </a:r>
          </a:p>
          <a:p>
            <a:r>
              <a:rPr lang="tr-TR" dirty="0" err="1"/>
              <a:t>Asitretin</a:t>
            </a:r>
            <a:r>
              <a:rPr lang="tr-TR" dirty="0"/>
              <a:t>, fototerapi</a:t>
            </a:r>
          </a:p>
          <a:p>
            <a:r>
              <a:rPr lang="tr-TR" dirty="0"/>
              <a:t>2011 yılında </a:t>
            </a:r>
            <a:r>
              <a:rPr lang="tr-TR" dirty="0" err="1"/>
              <a:t>adalimumab</a:t>
            </a:r>
            <a:r>
              <a:rPr lang="tr-TR" dirty="0"/>
              <a:t> ----- 2 yıl sık </a:t>
            </a:r>
            <a:r>
              <a:rPr lang="tr-TR" dirty="0" err="1"/>
              <a:t>üsye</a:t>
            </a:r>
            <a:r>
              <a:rPr lang="tr-TR" dirty="0"/>
              <a:t>, sık idrar yolu enfeksiyonu</a:t>
            </a:r>
          </a:p>
          <a:p>
            <a:r>
              <a:rPr lang="tr-TR" dirty="0"/>
              <a:t>2013 siklosporin -----9 ay sekonder direnç</a:t>
            </a:r>
          </a:p>
          <a:p>
            <a:r>
              <a:rPr lang="tr-TR" dirty="0"/>
              <a:t>Aralık 2013 </a:t>
            </a:r>
            <a:r>
              <a:rPr lang="tr-TR" dirty="0" err="1"/>
              <a:t>Metotreksat</a:t>
            </a:r>
            <a:r>
              <a:rPr lang="tr-TR" dirty="0"/>
              <a:t> 3 ay </a:t>
            </a:r>
            <a:r>
              <a:rPr lang="tr-TR" dirty="0" err="1"/>
              <a:t>Gis</a:t>
            </a:r>
            <a:r>
              <a:rPr lang="tr-TR" dirty="0"/>
              <a:t> intoleransı</a:t>
            </a:r>
          </a:p>
          <a:p>
            <a:r>
              <a:rPr lang="tr-TR" dirty="0"/>
              <a:t>Ocak 2014  </a:t>
            </a:r>
            <a:r>
              <a:rPr lang="tr-TR" dirty="0" err="1"/>
              <a:t>Etanercept</a:t>
            </a:r>
            <a:r>
              <a:rPr lang="tr-TR" dirty="0"/>
              <a:t> ---- 7 ay Lezyonlarda artış</a:t>
            </a:r>
          </a:p>
          <a:p>
            <a:r>
              <a:rPr lang="tr-TR" dirty="0"/>
              <a:t>Ağustos 2014  </a:t>
            </a:r>
            <a:r>
              <a:rPr lang="tr-TR" dirty="0" err="1"/>
              <a:t>İnfliximab</a:t>
            </a:r>
            <a:r>
              <a:rPr lang="tr-TR" dirty="0"/>
              <a:t> -----Ocak 2017 gebelik Kesildi..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D8E54BC-D0F0-7162-7FC6-6443D616F400}"/>
              </a:ext>
            </a:extLst>
          </p:cNvPr>
          <p:cNvSpPr txBox="1"/>
          <p:nvPr/>
        </p:nvSpPr>
        <p:spPr>
          <a:xfrm>
            <a:off x="6587613" y="840572"/>
            <a:ext cx="54636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/>
              <a:t>Gebelik dönemi lezyonlarda artış, Özellikle 6. aydan sonra şiddetli lezyonlar</a:t>
            </a:r>
          </a:p>
          <a:p>
            <a:endParaRPr lang="tr-TR" dirty="0"/>
          </a:p>
          <a:p>
            <a:r>
              <a:rPr lang="tr-TR" dirty="0"/>
              <a:t>Yatış yapıldı. 7 aylık. Topikal steroid ve dar bant UVB</a:t>
            </a:r>
          </a:p>
          <a:p>
            <a:r>
              <a:rPr lang="tr-TR" dirty="0"/>
              <a:t>Siklosporin başlandı. Lezyonlarda gerileme. Yan etki hipertansiyon</a:t>
            </a:r>
          </a:p>
          <a:p>
            <a:endParaRPr lang="tr-TR" dirty="0"/>
          </a:p>
          <a:p>
            <a:r>
              <a:rPr lang="tr-TR" dirty="0"/>
              <a:t>Doğum sonrası Kasım 2017 </a:t>
            </a:r>
            <a:r>
              <a:rPr lang="tr-TR" dirty="0" err="1"/>
              <a:t>infliximab</a:t>
            </a:r>
            <a:r>
              <a:rPr lang="tr-TR" dirty="0"/>
              <a:t> </a:t>
            </a:r>
          </a:p>
          <a:p>
            <a:r>
              <a:rPr lang="tr-TR" dirty="0"/>
              <a:t>Eylül 2019’a kadar </a:t>
            </a:r>
            <a:r>
              <a:rPr lang="tr-TR" dirty="0" err="1"/>
              <a:t>mtx</a:t>
            </a:r>
            <a:r>
              <a:rPr lang="tr-TR" dirty="0"/>
              <a:t> ve dönem </a:t>
            </a:r>
            <a:r>
              <a:rPr lang="tr-TR" dirty="0" err="1"/>
              <a:t>dönem</a:t>
            </a:r>
            <a:r>
              <a:rPr lang="tr-TR" dirty="0"/>
              <a:t> siklosporinle kombine biyolojik</a:t>
            </a:r>
          </a:p>
          <a:p>
            <a:r>
              <a:rPr lang="tr-TR" dirty="0" err="1"/>
              <a:t>Sekukinumab</a:t>
            </a:r>
            <a:r>
              <a:rPr lang="tr-TR" dirty="0"/>
              <a:t> tedavisine geçildi.</a:t>
            </a:r>
          </a:p>
          <a:p>
            <a:r>
              <a:rPr lang="tr-TR" dirty="0"/>
              <a:t>Kasım 2019 PASI:0 Paradoksal artirit, yürüyememe</a:t>
            </a:r>
          </a:p>
          <a:p>
            <a:r>
              <a:rPr lang="tr-TR" dirty="0"/>
              <a:t>Ocak 2019 </a:t>
            </a:r>
            <a:r>
              <a:rPr lang="tr-TR" dirty="0" err="1"/>
              <a:t>Leflunomid</a:t>
            </a:r>
            <a:r>
              <a:rPr lang="tr-TR" dirty="0"/>
              <a:t> Hipertansiyon</a:t>
            </a:r>
          </a:p>
          <a:p>
            <a:r>
              <a:rPr lang="tr-TR" dirty="0"/>
              <a:t>Mart 2019 </a:t>
            </a:r>
            <a:r>
              <a:rPr lang="tr-TR" dirty="0" err="1"/>
              <a:t>Sekukinumab</a:t>
            </a:r>
            <a:r>
              <a:rPr lang="tr-TR" dirty="0"/>
              <a:t> kullanırken gebe, 6 hafta sonra </a:t>
            </a:r>
            <a:r>
              <a:rPr lang="tr-TR" dirty="0" err="1"/>
              <a:t>abort</a:t>
            </a:r>
            <a:endParaRPr lang="tr-TR" dirty="0"/>
          </a:p>
          <a:p>
            <a:r>
              <a:rPr lang="tr-TR" dirty="0"/>
              <a:t>Eklem ağrıları</a:t>
            </a:r>
          </a:p>
          <a:p>
            <a:r>
              <a:rPr lang="tr-TR" dirty="0"/>
              <a:t>Romatoloji konsültasyonu </a:t>
            </a:r>
            <a:r>
              <a:rPr lang="tr-TR" dirty="0" err="1"/>
              <a:t>İksekizumab</a:t>
            </a:r>
            <a:endParaRPr lang="tr-TR" dirty="0"/>
          </a:p>
          <a:p>
            <a:r>
              <a:rPr lang="tr-TR" dirty="0"/>
              <a:t>En son takip tarihi Mart 2022 PASI:0, ağrılar düzeldi.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7058471-7751-C33C-E90E-992728B26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7" y="4112804"/>
            <a:ext cx="2345855" cy="233312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15F0BE4-950A-38C9-EBEB-255420ED6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03" y="122377"/>
            <a:ext cx="2546555" cy="199678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07E656D-B1F8-0E36-36FB-3FE24090A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472" y="3823106"/>
            <a:ext cx="3079896" cy="291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57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101C38-7491-A28F-8344-5F4443BFB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71" y="1117973"/>
            <a:ext cx="4634720" cy="1035439"/>
          </a:xfrm>
        </p:spPr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72304C-B5FD-B61F-8E86-66C5F163F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22" y="2790334"/>
            <a:ext cx="10850251" cy="3619893"/>
          </a:xfrm>
        </p:spPr>
        <p:txBody>
          <a:bodyPr/>
          <a:lstStyle/>
          <a:p>
            <a:r>
              <a:rPr lang="tr-TR" dirty="0"/>
              <a:t>Sonuç olarak </a:t>
            </a:r>
            <a:r>
              <a:rPr lang="tr-TR" dirty="0" err="1"/>
              <a:t>psöriasis</a:t>
            </a:r>
            <a:r>
              <a:rPr lang="tr-TR" dirty="0"/>
              <a:t> gebelikte farklı seyredebilir.</a:t>
            </a:r>
          </a:p>
          <a:p>
            <a:r>
              <a:rPr lang="tr-TR" dirty="0"/>
              <a:t>Gebelerde düşük doğum ağırlığı, </a:t>
            </a:r>
            <a:r>
              <a:rPr lang="tr-TR"/>
              <a:t>preterm </a:t>
            </a:r>
            <a:r>
              <a:rPr lang="tr-TR" dirty="0"/>
              <a:t>doğum gibi komplikasyonlar meydana gelebilir.</a:t>
            </a:r>
          </a:p>
          <a:p>
            <a:r>
              <a:rPr lang="tr-TR" dirty="0"/>
              <a:t>Güvenli olan tedavi seçenekleri ile takip önem arz etmektedir.</a:t>
            </a:r>
          </a:p>
          <a:p>
            <a:r>
              <a:rPr lang="tr-TR" dirty="0"/>
              <a:t>Düzenli takip ve hastanın psikolojik açıdan da desteklenmesi gebeliğin sorunsuz geçmesini sağlayacaktır. </a:t>
            </a:r>
          </a:p>
        </p:txBody>
      </p:sp>
    </p:spTree>
    <p:extLst>
      <p:ext uri="{BB962C8B-B14F-4D97-AF65-F5344CB8AC3E}">
        <p14:creationId xmlns:p14="http://schemas.microsoft.com/office/powerpoint/2010/main" val="1048742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E67B3C-9BF8-F652-A350-F39373D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893" y="2680371"/>
            <a:ext cx="7729728" cy="1188720"/>
          </a:xfrm>
        </p:spPr>
        <p:txBody>
          <a:bodyPr/>
          <a:lstStyle/>
          <a:p>
            <a:r>
              <a:rPr lang="tr-TR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02342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5FFF5F-776C-4BE7-321A-2F23ACC9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783" y="512223"/>
            <a:ext cx="7729728" cy="1188720"/>
          </a:xfrm>
        </p:spPr>
        <p:txBody>
          <a:bodyPr/>
          <a:lstStyle/>
          <a:p>
            <a:r>
              <a:rPr lang="tr-TR" dirty="0"/>
              <a:t>PSÖRİASİSLİ HASTALARDA GEBELİK ORANLARI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64BD57-2CCF-C2BB-A945-E6AA031AD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48" y="2111604"/>
            <a:ext cx="11550368" cy="3570105"/>
          </a:xfrm>
        </p:spPr>
        <p:txBody>
          <a:bodyPr>
            <a:normAutofit/>
          </a:bodyPr>
          <a:lstStyle/>
          <a:p>
            <a:r>
              <a:rPr lang="tr-TR" dirty="0"/>
              <a:t>2005 yılında Ulusal </a:t>
            </a:r>
            <a:r>
              <a:rPr lang="tr-TR" dirty="0" err="1"/>
              <a:t>psöriasis</a:t>
            </a:r>
            <a:r>
              <a:rPr lang="tr-TR" dirty="0"/>
              <a:t> Vakfı anketine katılan hastaların 1/3’ü hastalıklarının cinsel yaşamlarını da etkilediğini belirtmişlerdir. </a:t>
            </a:r>
          </a:p>
          <a:p>
            <a:r>
              <a:rPr lang="tr-TR" dirty="0"/>
              <a:t>Ayrıca </a:t>
            </a:r>
            <a:r>
              <a:rPr lang="tr-TR" dirty="0" err="1"/>
              <a:t>psöriasisli</a:t>
            </a:r>
            <a:r>
              <a:rPr lang="tr-TR" dirty="0"/>
              <a:t> kadınlar </a:t>
            </a:r>
            <a:r>
              <a:rPr lang="tr-TR" dirty="0" err="1"/>
              <a:t>psöriasis</a:t>
            </a:r>
            <a:r>
              <a:rPr lang="tr-TR" dirty="0"/>
              <a:t> olamayan kadınlara göre çocuk sahibi olma olasılıklarının daha az olduğu belirlenmiştir. </a:t>
            </a:r>
          </a:p>
          <a:p>
            <a:r>
              <a:rPr lang="tr-TR" dirty="0"/>
              <a:t>Yakın zamanda bir çalışmada 31.000 çift arasında </a:t>
            </a:r>
            <a:r>
              <a:rPr lang="tr-TR" dirty="0" err="1"/>
              <a:t>psöriasisi</a:t>
            </a:r>
            <a:r>
              <a:rPr lang="tr-TR" dirty="0"/>
              <a:t> olan ve olmayan kadınlar arasında </a:t>
            </a:r>
            <a:r>
              <a:rPr lang="tr-TR" dirty="0" err="1"/>
              <a:t>psöriasisli</a:t>
            </a:r>
            <a:r>
              <a:rPr lang="tr-TR" dirty="0"/>
              <a:t> olan kadınlarda daha düşük gebelik oranı (%3,1) </a:t>
            </a:r>
            <a:r>
              <a:rPr lang="tr-TR" dirty="0" err="1"/>
              <a:t>psöriasis</a:t>
            </a:r>
            <a:r>
              <a:rPr lang="tr-TR" dirty="0"/>
              <a:t> olmayanlarda %3,6 saptanmıştır. </a:t>
            </a:r>
          </a:p>
          <a:p>
            <a:r>
              <a:rPr lang="tr-TR" dirty="0"/>
              <a:t>Canlı doğum oranı ise sırası ile %1,4 ve %2,1</a:t>
            </a:r>
          </a:p>
          <a:p>
            <a:r>
              <a:rPr lang="tr-TR" dirty="0"/>
              <a:t>Bu farklılıklar özellikle 35 yaş altı 7400 çift arasında çarpıcı</a:t>
            </a:r>
          </a:p>
          <a:p>
            <a:r>
              <a:rPr lang="tr-TR" dirty="0" err="1"/>
              <a:t>Psöriasisli</a:t>
            </a:r>
            <a:r>
              <a:rPr lang="tr-TR" dirty="0"/>
              <a:t> kadınlarda gebelik olasılığı %22 ve canlı doğum oranı ise %39 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942E6A2-F17D-57EA-615B-A015550FFDC2}"/>
              </a:ext>
            </a:extLst>
          </p:cNvPr>
          <p:cNvSpPr txBox="1"/>
          <p:nvPr/>
        </p:nvSpPr>
        <p:spPr>
          <a:xfrm>
            <a:off x="308552" y="5891753"/>
            <a:ext cx="11550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Cather JC, Horn EJ, </a:t>
            </a:r>
            <a:r>
              <a:rPr lang="en-US" i="1" dirty="0" err="1"/>
              <a:t>Latremouille-Viau</a:t>
            </a:r>
            <a:r>
              <a:rPr lang="en-US" i="1" dirty="0"/>
              <a:t> D, Bao Y. Psoriasis is significantly associated with lower rates of pregnancy and live births. Presented at: 70th Annual Meeting of the American Academy of Dermatology; March 16-20, 2012; San Diego, CA.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54844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B32F6C-00D9-7ED7-1918-F2D594C5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GEBELİĞE EŞLİK EDEN DURUMLAR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A6047B-6798-FE5B-402B-13617DCF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2892568"/>
            <a:ext cx="9055891" cy="3376257"/>
          </a:xfrm>
        </p:spPr>
        <p:txBody>
          <a:bodyPr>
            <a:normAutofit/>
          </a:bodyPr>
          <a:lstStyle/>
          <a:p>
            <a:r>
              <a:rPr lang="tr-TR" dirty="0"/>
              <a:t>Gebelikte</a:t>
            </a:r>
          </a:p>
          <a:p>
            <a:r>
              <a:rPr lang="tr-TR" dirty="0"/>
              <a:t>Kilo artışı</a:t>
            </a:r>
          </a:p>
          <a:p>
            <a:r>
              <a:rPr lang="tr-TR" dirty="0"/>
              <a:t>Hipertansiyon</a:t>
            </a:r>
          </a:p>
          <a:p>
            <a:r>
              <a:rPr lang="tr-TR" dirty="0"/>
              <a:t>Depresif durumlar</a:t>
            </a:r>
          </a:p>
        </p:txBody>
      </p:sp>
    </p:spTree>
    <p:extLst>
      <p:ext uri="{BB962C8B-B14F-4D97-AF65-F5344CB8AC3E}">
        <p14:creationId xmlns:p14="http://schemas.microsoft.com/office/powerpoint/2010/main" val="150061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925588-208F-927A-D842-A5EE3091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99E5F54-AE11-59E1-307A-B1A2BA7FA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876" y="1058198"/>
            <a:ext cx="10901081" cy="5446184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4CCFA18-C1D6-CBC6-B76A-3D5168D69EA6}"/>
              </a:ext>
            </a:extLst>
          </p:cNvPr>
          <p:cNvSpPr txBox="1"/>
          <p:nvPr/>
        </p:nvSpPr>
        <p:spPr>
          <a:xfrm>
            <a:off x="7532017" y="318361"/>
            <a:ext cx="442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Gebelik  doğumda düşük doğum ağırlıklı bebek, </a:t>
            </a:r>
            <a:r>
              <a:rPr lang="tr-TR" dirty="0" err="1"/>
              <a:t>preterm</a:t>
            </a:r>
            <a:r>
              <a:rPr lang="tr-TR" dirty="0"/>
              <a:t> doğum, </a:t>
            </a:r>
            <a:r>
              <a:rPr lang="tr-TR" dirty="0" err="1"/>
              <a:t>spontan</a:t>
            </a:r>
            <a:r>
              <a:rPr lang="tr-TR" dirty="0"/>
              <a:t> düşük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BBCF3FA-8CD1-77F6-6C5E-1768A605CF14}"/>
              </a:ext>
            </a:extLst>
          </p:cNvPr>
          <p:cNvSpPr txBox="1"/>
          <p:nvPr/>
        </p:nvSpPr>
        <p:spPr>
          <a:xfrm>
            <a:off x="1800519" y="5033914"/>
            <a:ext cx="327110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%</a:t>
            </a:r>
            <a:r>
              <a:rPr lang="tr-TR" sz="1200" dirty="0"/>
              <a:t>7,4 düşük doğum ağırlıklı bebek </a:t>
            </a:r>
            <a:r>
              <a:rPr lang="tr-TR" sz="1200" dirty="0" err="1"/>
              <a:t>psöriasisli</a:t>
            </a:r>
            <a:r>
              <a:rPr lang="tr-TR" sz="1200" dirty="0"/>
              <a:t> gebe</a:t>
            </a:r>
          </a:p>
          <a:p>
            <a:r>
              <a:rPr lang="tr-TR" sz="1200" dirty="0"/>
              <a:t>%3,8 </a:t>
            </a:r>
            <a:r>
              <a:rPr lang="tr-TR" sz="1200" dirty="0" err="1"/>
              <a:t>psöriasis</a:t>
            </a:r>
            <a:r>
              <a:rPr lang="tr-TR" sz="1200" dirty="0"/>
              <a:t> olmayan gebe</a:t>
            </a:r>
            <a:r>
              <a:rPr lang="en-US" sz="1200" dirty="0"/>
              <a:t> (p=0.01)</a:t>
            </a:r>
            <a:endParaRPr lang="tr-TR" sz="1200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66ACB54-DB61-66FB-5D16-869A4D54739A}"/>
              </a:ext>
            </a:extLst>
          </p:cNvPr>
          <p:cNvSpPr txBox="1"/>
          <p:nvPr/>
        </p:nvSpPr>
        <p:spPr>
          <a:xfrm>
            <a:off x="952106" y="2663358"/>
            <a:ext cx="411951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200" dirty="0" err="1"/>
              <a:t>Psöriasisli</a:t>
            </a:r>
            <a:r>
              <a:rPr lang="tr-TR" sz="1200" dirty="0"/>
              <a:t> gebelerde </a:t>
            </a:r>
            <a:r>
              <a:rPr lang="tr-TR" sz="1200" dirty="0" err="1"/>
              <a:t>sezaryan</a:t>
            </a:r>
            <a:r>
              <a:rPr lang="tr-TR" sz="1200" dirty="0"/>
              <a:t> ile doğumlar için artmış risk</a:t>
            </a:r>
          </a:p>
        </p:txBody>
      </p:sp>
    </p:spTree>
    <p:extLst>
      <p:ext uri="{BB962C8B-B14F-4D97-AF65-F5344CB8AC3E}">
        <p14:creationId xmlns:p14="http://schemas.microsoft.com/office/powerpoint/2010/main" val="122370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7114A7-3988-B36E-6CC0-4F89A5DDE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FB6AE3E-81D4-4DD0-DF1B-8856A8171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111" y="500469"/>
            <a:ext cx="10348213" cy="6206802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E274485-2421-EC0C-3E24-552EAC95D349}"/>
              </a:ext>
            </a:extLst>
          </p:cNvPr>
          <p:cNvSpPr txBox="1"/>
          <p:nvPr/>
        </p:nvSpPr>
        <p:spPr>
          <a:xfrm>
            <a:off x="1423448" y="4986780"/>
            <a:ext cx="3704734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050" dirty="0"/>
              <a:t>Şiddetli </a:t>
            </a:r>
            <a:r>
              <a:rPr lang="tr-TR" sz="1050" dirty="0" err="1"/>
              <a:t>psöriasis</a:t>
            </a:r>
            <a:r>
              <a:rPr lang="tr-TR" sz="1050" dirty="0"/>
              <a:t> düşük doğum ağırlıklı bebek için risk faktörü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2903E67-9C82-7517-8700-E07D7B72A61A}"/>
              </a:ext>
            </a:extLst>
          </p:cNvPr>
          <p:cNvSpPr txBox="1"/>
          <p:nvPr/>
        </p:nvSpPr>
        <p:spPr>
          <a:xfrm>
            <a:off x="1338606" y="1732720"/>
            <a:ext cx="6335068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1200" dirty="0"/>
              <a:t>Çoğu biyolojik kullanan </a:t>
            </a:r>
            <a:r>
              <a:rPr lang="tr-TR" sz="1200" dirty="0" err="1"/>
              <a:t>psöriasis</a:t>
            </a:r>
            <a:r>
              <a:rPr lang="tr-TR" sz="1200" dirty="0"/>
              <a:t> hastalarında konjenital malformasyon riskinde artış saptamamışlar.</a:t>
            </a:r>
          </a:p>
        </p:txBody>
      </p:sp>
    </p:spTree>
    <p:extLst>
      <p:ext uri="{BB962C8B-B14F-4D97-AF65-F5344CB8AC3E}">
        <p14:creationId xmlns:p14="http://schemas.microsoft.com/office/powerpoint/2010/main" val="195536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0ABB83-EBD0-7ABC-E110-998F6148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GEBELERDE PSÖRİASİS SEYRİ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64439F-54AE-06DA-3751-0401EA59A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229" y="2790334"/>
            <a:ext cx="5986020" cy="339275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Kadınlarda </a:t>
            </a:r>
            <a:r>
              <a:rPr lang="tr-TR" dirty="0" err="1"/>
              <a:t>psöriasis</a:t>
            </a:r>
            <a:r>
              <a:rPr lang="tr-TR" dirty="0"/>
              <a:t> %55 remisyona girer. (33-60)</a:t>
            </a:r>
          </a:p>
          <a:p>
            <a:r>
              <a:rPr lang="tr-TR" dirty="0"/>
              <a:t>%25 değişmez.</a:t>
            </a:r>
          </a:p>
          <a:p>
            <a:r>
              <a:rPr lang="tr-TR" dirty="0"/>
              <a:t>%25 kötüleşir.</a:t>
            </a:r>
          </a:p>
          <a:p>
            <a:r>
              <a:rPr lang="tr-TR" dirty="0"/>
              <a:t>Doğum sonrası %65 kötüleşir (40-88)</a:t>
            </a:r>
          </a:p>
          <a:p>
            <a:r>
              <a:rPr lang="tr-TR" dirty="0"/>
              <a:t>%25 değişmez.</a:t>
            </a:r>
          </a:p>
          <a:p>
            <a:r>
              <a:rPr lang="tr-TR" dirty="0"/>
              <a:t>%10 düzelir. </a:t>
            </a:r>
          </a:p>
          <a:p>
            <a:endParaRPr lang="tr-TR" dirty="0"/>
          </a:p>
          <a:p>
            <a:r>
              <a:rPr lang="tr-TR" dirty="0"/>
              <a:t>Düzelme östrojen/progesteron ile ilişkili </a:t>
            </a:r>
            <a:r>
              <a:rPr lang="tr-TR" dirty="0" err="1"/>
              <a:t>immunsupresyona</a:t>
            </a:r>
            <a:r>
              <a:rPr lang="tr-TR" dirty="0"/>
              <a:t> bağlı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5CB8DAD-688A-2082-B2FE-ABC0F11E6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6" y="2489620"/>
            <a:ext cx="4708727" cy="352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4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CF9BD5-8795-D603-F3C1-1B19B1CA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28" y="-1"/>
            <a:ext cx="7729728" cy="918735"/>
          </a:xfrm>
        </p:spPr>
        <p:txBody>
          <a:bodyPr>
            <a:normAutofit fontScale="90000"/>
          </a:bodyPr>
          <a:lstStyle/>
          <a:p>
            <a:r>
              <a:rPr lang="tr-TR" dirty="0"/>
              <a:t>GEBELERDE PSÖRİASİS SEYRİ İLE İLGİLİ ÇALIŞMALAR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EE94C91-1ECF-2DAF-47F3-AFB32FA24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340" y="971440"/>
            <a:ext cx="9238268" cy="582108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Mürekkep 5">
                <a:extLst>
                  <a:ext uri="{FF2B5EF4-FFF2-40B4-BE49-F238E27FC236}">
                    <a16:creationId xmlns:a16="http://schemas.microsoft.com/office/drawing/2014/main" id="{3BD0FE7D-FC2E-512A-4376-E84959C4BBEF}"/>
                  </a:ext>
                </a:extLst>
              </p14:cNvPr>
              <p14:cNvContentPartPr/>
              <p14:nvPr/>
            </p14:nvContentPartPr>
            <p14:xfrm>
              <a:off x="3223793" y="3129105"/>
              <a:ext cx="359640" cy="27000"/>
            </p14:xfrm>
          </p:contentPart>
        </mc:Choice>
        <mc:Fallback xmlns="">
          <p:pic>
            <p:nvPicPr>
              <p:cNvPr id="6" name="Mürekkep 5">
                <a:extLst>
                  <a:ext uri="{FF2B5EF4-FFF2-40B4-BE49-F238E27FC236}">
                    <a16:creationId xmlns:a16="http://schemas.microsoft.com/office/drawing/2014/main" id="{3BD0FE7D-FC2E-512A-4376-E84959C4BB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9793" y="3021105"/>
                <a:ext cx="4672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Mürekkep 6">
                <a:extLst>
                  <a:ext uri="{FF2B5EF4-FFF2-40B4-BE49-F238E27FC236}">
                    <a16:creationId xmlns:a16="http://schemas.microsoft.com/office/drawing/2014/main" id="{EF2C9D20-499D-4D13-B2D1-427BABAF007C}"/>
                  </a:ext>
                </a:extLst>
              </p14:cNvPr>
              <p14:cNvContentPartPr/>
              <p14:nvPr/>
            </p14:nvContentPartPr>
            <p14:xfrm>
              <a:off x="4929833" y="3100665"/>
              <a:ext cx="301320" cy="47160"/>
            </p14:xfrm>
          </p:contentPart>
        </mc:Choice>
        <mc:Fallback xmlns="">
          <p:pic>
            <p:nvPicPr>
              <p:cNvPr id="7" name="Mürekkep 6">
                <a:extLst>
                  <a:ext uri="{FF2B5EF4-FFF2-40B4-BE49-F238E27FC236}">
                    <a16:creationId xmlns:a16="http://schemas.microsoft.com/office/drawing/2014/main" id="{EF2C9D20-499D-4D13-B2D1-427BABAF00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6193" y="2993025"/>
                <a:ext cx="4089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75C53539-7C44-A39D-D6AC-4450A9AE04DF}"/>
                  </a:ext>
                </a:extLst>
              </p14:cNvPr>
              <p14:cNvContentPartPr/>
              <p14:nvPr/>
            </p14:nvContentPartPr>
            <p14:xfrm>
              <a:off x="4967993" y="3591345"/>
              <a:ext cx="178200" cy="1836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75C53539-7C44-A39D-D6AC-4450A9AE04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13993" y="3483345"/>
                <a:ext cx="2858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Mürekkep 8">
                <a:extLst>
                  <a:ext uri="{FF2B5EF4-FFF2-40B4-BE49-F238E27FC236}">
                    <a16:creationId xmlns:a16="http://schemas.microsoft.com/office/drawing/2014/main" id="{F6D3BEE1-5698-6CD6-3A44-3060FF6B6C59}"/>
                  </a:ext>
                </a:extLst>
              </p14:cNvPr>
              <p14:cNvContentPartPr/>
              <p14:nvPr/>
            </p14:nvContentPartPr>
            <p14:xfrm>
              <a:off x="3195713" y="3912105"/>
              <a:ext cx="357120" cy="47880"/>
            </p14:xfrm>
          </p:contentPart>
        </mc:Choice>
        <mc:Fallback xmlns="">
          <p:pic>
            <p:nvPicPr>
              <p:cNvPr id="9" name="Mürekkep 8">
                <a:extLst>
                  <a:ext uri="{FF2B5EF4-FFF2-40B4-BE49-F238E27FC236}">
                    <a16:creationId xmlns:a16="http://schemas.microsoft.com/office/drawing/2014/main" id="{F6D3BEE1-5698-6CD6-3A44-3060FF6B6C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2073" y="3804105"/>
                <a:ext cx="4647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Mürekkep 9">
                <a:extLst>
                  <a:ext uri="{FF2B5EF4-FFF2-40B4-BE49-F238E27FC236}">
                    <a16:creationId xmlns:a16="http://schemas.microsoft.com/office/drawing/2014/main" id="{93802E49-57EB-A19B-8CDE-D427D3094266}"/>
                  </a:ext>
                </a:extLst>
              </p14:cNvPr>
              <p14:cNvContentPartPr/>
              <p14:nvPr/>
            </p14:nvContentPartPr>
            <p14:xfrm>
              <a:off x="4901753" y="4409985"/>
              <a:ext cx="250200" cy="20880"/>
            </p14:xfrm>
          </p:contentPart>
        </mc:Choice>
        <mc:Fallback xmlns="">
          <p:pic>
            <p:nvPicPr>
              <p:cNvPr id="10" name="Mürekkep 9">
                <a:extLst>
                  <a:ext uri="{FF2B5EF4-FFF2-40B4-BE49-F238E27FC236}">
                    <a16:creationId xmlns:a16="http://schemas.microsoft.com/office/drawing/2014/main" id="{93802E49-57EB-A19B-8CDE-D427D30942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48113" y="4302345"/>
                <a:ext cx="3578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Mürekkep 10">
                <a:extLst>
                  <a:ext uri="{FF2B5EF4-FFF2-40B4-BE49-F238E27FC236}">
                    <a16:creationId xmlns:a16="http://schemas.microsoft.com/office/drawing/2014/main" id="{C846BA02-C936-DF90-06F3-5451F26398DA}"/>
                  </a:ext>
                </a:extLst>
              </p14:cNvPr>
              <p14:cNvContentPartPr/>
              <p14:nvPr/>
            </p14:nvContentPartPr>
            <p14:xfrm>
              <a:off x="3195713" y="4740825"/>
              <a:ext cx="438840" cy="38880"/>
            </p14:xfrm>
          </p:contentPart>
        </mc:Choice>
        <mc:Fallback xmlns="">
          <p:pic>
            <p:nvPicPr>
              <p:cNvPr id="11" name="Mürekkep 10">
                <a:extLst>
                  <a:ext uri="{FF2B5EF4-FFF2-40B4-BE49-F238E27FC236}">
                    <a16:creationId xmlns:a16="http://schemas.microsoft.com/office/drawing/2014/main" id="{C846BA02-C936-DF90-06F3-5451F26398D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42073" y="4632825"/>
                <a:ext cx="5464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Mürekkep 11">
                <a:extLst>
                  <a:ext uri="{FF2B5EF4-FFF2-40B4-BE49-F238E27FC236}">
                    <a16:creationId xmlns:a16="http://schemas.microsoft.com/office/drawing/2014/main" id="{0ED1AB8A-6DE8-CE67-6D39-BD9979C60C8C}"/>
                  </a:ext>
                </a:extLst>
              </p14:cNvPr>
              <p14:cNvContentPartPr/>
              <p14:nvPr/>
            </p14:nvContentPartPr>
            <p14:xfrm>
              <a:off x="4949273" y="4741185"/>
              <a:ext cx="178200" cy="360"/>
            </p14:xfrm>
          </p:contentPart>
        </mc:Choice>
        <mc:Fallback xmlns="">
          <p:pic>
            <p:nvPicPr>
              <p:cNvPr id="12" name="Mürekkep 11">
                <a:extLst>
                  <a:ext uri="{FF2B5EF4-FFF2-40B4-BE49-F238E27FC236}">
                    <a16:creationId xmlns:a16="http://schemas.microsoft.com/office/drawing/2014/main" id="{0ED1AB8A-6DE8-CE67-6D39-BD9979C60C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95273" y="4633545"/>
                <a:ext cx="285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Mürekkep 12">
                <a:extLst>
                  <a:ext uri="{FF2B5EF4-FFF2-40B4-BE49-F238E27FC236}">
                    <a16:creationId xmlns:a16="http://schemas.microsoft.com/office/drawing/2014/main" id="{14A6814A-322E-2905-9A47-6904A57974AA}"/>
                  </a:ext>
                </a:extLst>
              </p14:cNvPr>
              <p14:cNvContentPartPr/>
              <p14:nvPr/>
            </p14:nvContentPartPr>
            <p14:xfrm>
              <a:off x="3270953" y="5117745"/>
              <a:ext cx="229320" cy="23760"/>
            </p14:xfrm>
          </p:contentPart>
        </mc:Choice>
        <mc:Fallback xmlns="">
          <p:pic>
            <p:nvPicPr>
              <p:cNvPr id="13" name="Mürekkep 12">
                <a:extLst>
                  <a:ext uri="{FF2B5EF4-FFF2-40B4-BE49-F238E27FC236}">
                    <a16:creationId xmlns:a16="http://schemas.microsoft.com/office/drawing/2014/main" id="{14A6814A-322E-2905-9A47-6904A57974A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17313" y="5010105"/>
                <a:ext cx="3369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Mürekkep 13">
                <a:extLst>
                  <a:ext uri="{FF2B5EF4-FFF2-40B4-BE49-F238E27FC236}">
                    <a16:creationId xmlns:a16="http://schemas.microsoft.com/office/drawing/2014/main" id="{CC5458C2-0C95-A867-64E9-F97013E23B35}"/>
                  </a:ext>
                </a:extLst>
              </p14:cNvPr>
              <p14:cNvContentPartPr/>
              <p14:nvPr/>
            </p14:nvContentPartPr>
            <p14:xfrm>
              <a:off x="3195713" y="5583585"/>
              <a:ext cx="416880" cy="63360"/>
            </p14:xfrm>
          </p:contentPart>
        </mc:Choice>
        <mc:Fallback xmlns="">
          <p:pic>
            <p:nvPicPr>
              <p:cNvPr id="14" name="Mürekkep 13">
                <a:extLst>
                  <a:ext uri="{FF2B5EF4-FFF2-40B4-BE49-F238E27FC236}">
                    <a16:creationId xmlns:a16="http://schemas.microsoft.com/office/drawing/2014/main" id="{CC5458C2-0C95-A867-64E9-F97013E23B3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42073" y="5475945"/>
                <a:ext cx="5245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Mürekkep 14">
                <a:extLst>
                  <a:ext uri="{FF2B5EF4-FFF2-40B4-BE49-F238E27FC236}">
                    <a16:creationId xmlns:a16="http://schemas.microsoft.com/office/drawing/2014/main" id="{4074AC1B-3DAA-57A1-887A-63A9F0F2C9BE}"/>
                  </a:ext>
                </a:extLst>
              </p14:cNvPr>
              <p14:cNvContentPartPr/>
              <p14:nvPr/>
            </p14:nvContentPartPr>
            <p14:xfrm>
              <a:off x="4892393" y="5976345"/>
              <a:ext cx="272520" cy="360"/>
            </p14:xfrm>
          </p:contentPart>
        </mc:Choice>
        <mc:Fallback xmlns="">
          <p:pic>
            <p:nvPicPr>
              <p:cNvPr id="15" name="Mürekkep 14">
                <a:extLst>
                  <a:ext uri="{FF2B5EF4-FFF2-40B4-BE49-F238E27FC236}">
                    <a16:creationId xmlns:a16="http://schemas.microsoft.com/office/drawing/2014/main" id="{4074AC1B-3DAA-57A1-887A-63A9F0F2C9B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38753" y="5868345"/>
                <a:ext cx="380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Mürekkep 15">
                <a:extLst>
                  <a:ext uri="{FF2B5EF4-FFF2-40B4-BE49-F238E27FC236}">
                    <a16:creationId xmlns:a16="http://schemas.microsoft.com/office/drawing/2014/main" id="{C61AABED-EBE4-0A38-23A4-97BF53783B1A}"/>
                  </a:ext>
                </a:extLst>
              </p14:cNvPr>
              <p14:cNvContentPartPr/>
              <p14:nvPr/>
            </p14:nvContentPartPr>
            <p14:xfrm>
              <a:off x="3299033" y="5919465"/>
              <a:ext cx="217080" cy="19800"/>
            </p14:xfrm>
          </p:contentPart>
        </mc:Choice>
        <mc:Fallback xmlns="">
          <p:pic>
            <p:nvPicPr>
              <p:cNvPr id="16" name="Mürekkep 15">
                <a:extLst>
                  <a:ext uri="{FF2B5EF4-FFF2-40B4-BE49-F238E27FC236}">
                    <a16:creationId xmlns:a16="http://schemas.microsoft.com/office/drawing/2014/main" id="{C61AABED-EBE4-0A38-23A4-97BF53783B1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45393" y="5811465"/>
                <a:ext cx="3247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Mürekkep 16">
                <a:extLst>
                  <a:ext uri="{FF2B5EF4-FFF2-40B4-BE49-F238E27FC236}">
                    <a16:creationId xmlns:a16="http://schemas.microsoft.com/office/drawing/2014/main" id="{CCC75B24-E5BF-4492-DFE7-0A6C0900BA08}"/>
                  </a:ext>
                </a:extLst>
              </p14:cNvPr>
              <p14:cNvContentPartPr/>
              <p14:nvPr/>
            </p14:nvContentPartPr>
            <p14:xfrm>
              <a:off x="7777073" y="3091305"/>
              <a:ext cx="319680" cy="23760"/>
            </p14:xfrm>
          </p:contentPart>
        </mc:Choice>
        <mc:Fallback xmlns="">
          <p:pic>
            <p:nvPicPr>
              <p:cNvPr id="17" name="Mürekkep 16">
                <a:extLst>
                  <a:ext uri="{FF2B5EF4-FFF2-40B4-BE49-F238E27FC236}">
                    <a16:creationId xmlns:a16="http://schemas.microsoft.com/office/drawing/2014/main" id="{CCC75B24-E5BF-4492-DFE7-0A6C0900BA0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23433" y="2983665"/>
                <a:ext cx="4273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Mürekkep 17">
                <a:extLst>
                  <a:ext uri="{FF2B5EF4-FFF2-40B4-BE49-F238E27FC236}">
                    <a16:creationId xmlns:a16="http://schemas.microsoft.com/office/drawing/2014/main" id="{5DBBDD38-D1F0-C7AC-A6D1-EE4DBB86DC33}"/>
                  </a:ext>
                </a:extLst>
              </p14:cNvPr>
              <p14:cNvContentPartPr/>
              <p14:nvPr/>
            </p14:nvContentPartPr>
            <p14:xfrm>
              <a:off x="7795793" y="3920745"/>
              <a:ext cx="387360" cy="19080"/>
            </p14:xfrm>
          </p:contentPart>
        </mc:Choice>
        <mc:Fallback xmlns="">
          <p:pic>
            <p:nvPicPr>
              <p:cNvPr id="18" name="Mürekkep 17">
                <a:extLst>
                  <a:ext uri="{FF2B5EF4-FFF2-40B4-BE49-F238E27FC236}">
                    <a16:creationId xmlns:a16="http://schemas.microsoft.com/office/drawing/2014/main" id="{5DBBDD38-D1F0-C7AC-A6D1-EE4DBB86DC3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42153" y="3812745"/>
                <a:ext cx="4950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Mürekkep 18">
                <a:extLst>
                  <a:ext uri="{FF2B5EF4-FFF2-40B4-BE49-F238E27FC236}">
                    <a16:creationId xmlns:a16="http://schemas.microsoft.com/office/drawing/2014/main" id="{B8AB6CE4-BFE2-2D28-DE32-4FD5AFCF7B05}"/>
                  </a:ext>
                </a:extLst>
              </p14:cNvPr>
              <p14:cNvContentPartPr/>
              <p14:nvPr/>
            </p14:nvContentPartPr>
            <p14:xfrm>
              <a:off x="7786433" y="5580345"/>
              <a:ext cx="351360" cy="16200"/>
            </p14:xfrm>
          </p:contentPart>
        </mc:Choice>
        <mc:Fallback xmlns="">
          <p:pic>
            <p:nvPicPr>
              <p:cNvPr id="19" name="Mürekkep 18">
                <a:extLst>
                  <a:ext uri="{FF2B5EF4-FFF2-40B4-BE49-F238E27FC236}">
                    <a16:creationId xmlns:a16="http://schemas.microsoft.com/office/drawing/2014/main" id="{B8AB6CE4-BFE2-2D28-DE32-4FD5AFCF7B0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732793" y="5472705"/>
                <a:ext cx="4590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Mürekkep 19">
                <a:extLst>
                  <a:ext uri="{FF2B5EF4-FFF2-40B4-BE49-F238E27FC236}">
                    <a16:creationId xmlns:a16="http://schemas.microsoft.com/office/drawing/2014/main" id="{D6F3CC71-9968-1422-6356-34E7B91CC208}"/>
                  </a:ext>
                </a:extLst>
              </p14:cNvPr>
              <p14:cNvContentPartPr/>
              <p14:nvPr/>
            </p14:nvContentPartPr>
            <p14:xfrm>
              <a:off x="7805153" y="6023505"/>
              <a:ext cx="338760" cy="20160"/>
            </p14:xfrm>
          </p:contentPart>
        </mc:Choice>
        <mc:Fallback xmlns="">
          <p:pic>
            <p:nvPicPr>
              <p:cNvPr id="20" name="Mürekkep 19">
                <a:extLst>
                  <a:ext uri="{FF2B5EF4-FFF2-40B4-BE49-F238E27FC236}">
                    <a16:creationId xmlns:a16="http://schemas.microsoft.com/office/drawing/2014/main" id="{D6F3CC71-9968-1422-6356-34E7B91CC20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51513" y="5915505"/>
                <a:ext cx="4464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3">
            <p14:nvContentPartPr>
              <p14:cNvPr id="23" name="Mürekkep 22">
                <a:extLst>
                  <a:ext uri="{FF2B5EF4-FFF2-40B4-BE49-F238E27FC236}">
                    <a16:creationId xmlns:a16="http://schemas.microsoft.com/office/drawing/2014/main" id="{41ED4262-621E-EC73-59F9-BE31A99A4AE6}"/>
                  </a:ext>
                </a:extLst>
              </p14:cNvPr>
              <p14:cNvContentPartPr/>
              <p14:nvPr/>
            </p14:nvContentPartPr>
            <p14:xfrm>
              <a:off x="2752553" y="273225"/>
              <a:ext cx="360" cy="360"/>
            </p14:xfrm>
          </p:contentPart>
        </mc:Choice>
        <mc:Fallback xmlns="">
          <p:pic>
            <p:nvPicPr>
              <p:cNvPr id="23" name="Mürekkep 22">
                <a:extLst>
                  <a:ext uri="{FF2B5EF4-FFF2-40B4-BE49-F238E27FC236}">
                    <a16:creationId xmlns:a16="http://schemas.microsoft.com/office/drawing/2014/main" id="{41ED4262-621E-EC73-59F9-BE31A99A4A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34913" y="1652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5">
            <p14:nvContentPartPr>
              <p14:cNvPr id="25" name="Mürekkep 24">
                <a:extLst>
                  <a:ext uri="{FF2B5EF4-FFF2-40B4-BE49-F238E27FC236}">
                    <a16:creationId xmlns:a16="http://schemas.microsoft.com/office/drawing/2014/main" id="{E2679558-22DD-24A7-FDF2-AE84D685BEB8}"/>
                  </a:ext>
                </a:extLst>
              </p14:cNvPr>
              <p14:cNvContentPartPr/>
              <p14:nvPr/>
            </p14:nvContentPartPr>
            <p14:xfrm>
              <a:off x="1875593" y="323985"/>
              <a:ext cx="3960" cy="6120"/>
            </p14:xfrm>
          </p:contentPart>
        </mc:Choice>
        <mc:Fallback xmlns="">
          <p:pic>
            <p:nvPicPr>
              <p:cNvPr id="25" name="Mürekkep 24">
                <a:extLst>
                  <a:ext uri="{FF2B5EF4-FFF2-40B4-BE49-F238E27FC236}">
                    <a16:creationId xmlns:a16="http://schemas.microsoft.com/office/drawing/2014/main" id="{E2679558-22DD-24A7-FDF2-AE84D685BEB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57953" y="215985"/>
                <a:ext cx="39600" cy="2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517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B500A3-71FC-FE75-1876-66D01718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Dr. Ilteriş\Documents\İLTERİŞ TOPAL OCAK 2018\2019 sunum klasörü\psöriasis aralık\images (3).jpg">
            <a:extLst>
              <a:ext uri="{FF2B5EF4-FFF2-40B4-BE49-F238E27FC236}">
                <a16:creationId xmlns:a16="http://schemas.microsoft.com/office/drawing/2014/main" id="{2C0EBB92-8C1C-F4B3-C8EF-F2CEDB3838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545" y="224315"/>
            <a:ext cx="7425150" cy="5949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7028082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465</TotalTime>
  <Words>1463</Words>
  <Application>Microsoft Office PowerPoint</Application>
  <PresentationFormat>Geniş ekran</PresentationFormat>
  <Paragraphs>144</Paragraphs>
  <Slides>29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5" baseType="lpstr">
      <vt:lpstr>Arial</vt:lpstr>
      <vt:lpstr>BlinkMacSystemFont</vt:lpstr>
      <vt:lpstr>Calibri</vt:lpstr>
      <vt:lpstr>Gill Sans MT</vt:lpstr>
      <vt:lpstr>Wingdings</vt:lpstr>
      <vt:lpstr>Paket</vt:lpstr>
      <vt:lpstr>Gebelik ve psöriasis</vt:lpstr>
      <vt:lpstr>GİRİŞ</vt:lpstr>
      <vt:lpstr>PSÖRİASİSLİ HASTALARDA GEBELİK ORANLARI </vt:lpstr>
      <vt:lpstr>GEBELİĞE EŞLİK EDEN DURUMLAR</vt:lpstr>
      <vt:lpstr>PowerPoint Sunusu</vt:lpstr>
      <vt:lpstr>PowerPoint Sunusu</vt:lpstr>
      <vt:lpstr>GEBELERDE PSÖRİASİS SEYRİ</vt:lpstr>
      <vt:lpstr>GEBELERDE PSÖRİASİS SEYRİ İLE İLGİLİ ÇALIŞMALAR </vt:lpstr>
      <vt:lpstr>PowerPoint Sunusu</vt:lpstr>
      <vt:lpstr>PowerPoint Sunusu</vt:lpstr>
      <vt:lpstr>Tedavide kullanılan ilaçların gebelikte etkileri</vt:lpstr>
      <vt:lpstr>TOPİKAL STEROİDLER</vt:lpstr>
      <vt:lpstr>TOPİKAL VİTAMİN D ANALOGLARI</vt:lpstr>
      <vt:lpstr>TOPİKAL KALSİNÖRİN İNHİBİTÖRLERİ</vt:lpstr>
      <vt:lpstr>FOTOTERAPİ</vt:lpstr>
      <vt:lpstr>SİKLOSPORİN</vt:lpstr>
      <vt:lpstr>PowerPoint Sunusu</vt:lpstr>
      <vt:lpstr>BİYOLOJİK AJANLAR</vt:lpstr>
      <vt:lpstr>SERTOLİZUMAB</vt:lpstr>
      <vt:lpstr>İMPETİGO HERPETİFORMİS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VAKA</vt:lpstr>
      <vt:lpstr>SONUÇ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Gebelik ve psöriasis</dc:title>
  <dc:creator>YUNUS</dc:creator>
  <cp:lastModifiedBy>YUNUS</cp:lastModifiedBy>
  <cp:revision>49</cp:revision>
  <dcterms:created xsi:type="dcterms:W3CDTF">2022-10-01T19:16:31Z</dcterms:created>
  <dcterms:modified xsi:type="dcterms:W3CDTF">2022-10-26T05:15:20Z</dcterms:modified>
</cp:coreProperties>
</file>